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40"/>
  </p:notesMasterIdLst>
  <p:sldIdLst>
    <p:sldId id="256" r:id="rId2"/>
    <p:sldId id="594" r:id="rId3"/>
    <p:sldId id="581" r:id="rId4"/>
    <p:sldId id="582" r:id="rId5"/>
    <p:sldId id="584" r:id="rId6"/>
    <p:sldId id="583" r:id="rId7"/>
    <p:sldId id="585" r:id="rId8"/>
    <p:sldId id="586" r:id="rId9"/>
    <p:sldId id="588" r:id="rId10"/>
    <p:sldId id="587" r:id="rId11"/>
    <p:sldId id="589" r:id="rId12"/>
    <p:sldId id="591" r:id="rId13"/>
    <p:sldId id="593" r:id="rId14"/>
    <p:sldId id="590" r:id="rId15"/>
    <p:sldId id="560" r:id="rId16"/>
    <p:sldId id="561" r:id="rId17"/>
    <p:sldId id="628" r:id="rId18"/>
    <p:sldId id="598" r:id="rId19"/>
    <p:sldId id="622" r:id="rId20"/>
    <p:sldId id="572" r:id="rId21"/>
    <p:sldId id="603" r:id="rId22"/>
    <p:sldId id="599" r:id="rId23"/>
    <p:sldId id="490" r:id="rId24"/>
    <p:sldId id="600" r:id="rId25"/>
    <p:sldId id="601" r:id="rId26"/>
    <p:sldId id="604" r:id="rId27"/>
    <p:sldId id="605" r:id="rId28"/>
    <p:sldId id="629" r:id="rId29"/>
    <p:sldId id="606" r:id="rId30"/>
    <p:sldId id="616" r:id="rId31"/>
    <p:sldId id="527" r:id="rId32"/>
    <p:sldId id="565" r:id="rId33"/>
    <p:sldId id="602" r:id="rId34"/>
    <p:sldId id="633" r:id="rId35"/>
    <p:sldId id="631" r:id="rId36"/>
    <p:sldId id="632" r:id="rId37"/>
    <p:sldId id="630" r:id="rId38"/>
    <p:sldId id="260" r:id="rId39"/>
  </p:sldIdLst>
  <p:sldSz cx="9144000" cy="5143500" type="screen16x9"/>
  <p:notesSz cx="6858000" cy="9144000"/>
  <p:embeddedFontLst>
    <p:embeddedFont>
      <p:font typeface="Raleway" pitchFamily="2" charset="0"/>
      <p:regular r:id="rId41"/>
      <p:bold r:id="rId42"/>
      <p:italic r:id="rId43"/>
      <p:boldItalic r:id="rId44"/>
    </p:embeddedFont>
    <p:embeddedFont>
      <p:font typeface="Raleway Light" pitchFamily="2" charset="0"/>
      <p:regular r:id="rId45"/>
      <p:bold r:id="rId46"/>
      <p:italic r:id="rId47"/>
      <p:boldItalic r:id="rId48"/>
    </p:embeddedFont>
    <p:embeddedFont>
      <p:font typeface="Raleway Medium" pitchFamily="2" charset="0"/>
      <p:regular r:id="rId49"/>
      <p:bold r:id="rId50"/>
      <p:italic r:id="rId51"/>
      <p:boldItalic r:id="rId52"/>
    </p:embeddedFont>
    <p:embeddedFont>
      <p:font typeface="Raleway SemiBold" pitchFamily="2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60" autoAdjust="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1445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3" d="100"/>
          <a:sy n="63" d="100"/>
        </p:scale>
        <p:origin x="320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font" Target="fonts/font10.fntdata"/><Relationship Id="rId55" Type="http://schemas.openxmlformats.org/officeDocument/2006/relationships/font" Target="fonts/font1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3" Type="http://schemas.openxmlformats.org/officeDocument/2006/relationships/font" Target="fonts/font13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56" Type="http://schemas.openxmlformats.org/officeDocument/2006/relationships/font" Target="fonts/font16.fntdata"/><Relationship Id="rId8" Type="http://schemas.openxmlformats.org/officeDocument/2006/relationships/slide" Target="slides/slide7.xml"/><Relationship Id="rId51" Type="http://schemas.openxmlformats.org/officeDocument/2006/relationships/font" Target="fonts/font1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54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9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openxmlformats.org/officeDocument/2006/relationships/font" Target="fonts/font12.fntdata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7b61ea6080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7b61ea6080_2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022882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022882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022882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470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022882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612480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022882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022882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7b61ea608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7b61ea608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8088B5-5D3D-41C5-9929-9FAB3A249D9E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022882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022882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022882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022882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022882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022882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02288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mailto:someone@example.com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00" y="1337340"/>
            <a:ext cx="9144000" cy="2651700"/>
          </a:xfrm>
          <a:prstGeom prst="rect">
            <a:avLst/>
          </a:prstGeom>
          <a:solidFill>
            <a:srgbClr val="129A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52400" y="1953400"/>
            <a:ext cx="4775400" cy="10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Raleway SemiBold"/>
              <a:buNone/>
              <a:defRPr sz="3800">
                <a:solidFill>
                  <a:schemeClr val="lt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52400" y="3051175"/>
            <a:ext cx="4510800" cy="57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Raleway Medium"/>
              <a:buNone/>
              <a:defRPr sz="2200">
                <a:solidFill>
                  <a:schemeClr val="lt1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pic>
        <p:nvPicPr>
          <p:cNvPr id="13" name="Google Shape;13;p2"/>
          <p:cNvPicPr preferRelativeResize="0"/>
          <p:nvPr/>
        </p:nvPicPr>
        <p:blipFill rotWithShape="1">
          <a:blip r:embed="rId2">
            <a:alphaModFix/>
          </a:blip>
          <a:srcRect l="11500" t="8575" r="11214" b="8091"/>
          <a:stretch/>
        </p:blipFill>
        <p:spPr>
          <a:xfrm>
            <a:off x="4757750" y="428625"/>
            <a:ext cx="4263401" cy="428625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52400" y="4507400"/>
            <a:ext cx="2506200" cy="62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>
            <a:lvl1pPr lvl="0" algn="l" rtl="0">
              <a:lnSpc>
                <a:spcPct val="115000"/>
              </a:lnSpc>
              <a:buNone/>
              <a:defRPr sz="9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l" rtl="0">
              <a:lnSpc>
                <a:spcPct val="115000"/>
              </a:lnSpc>
              <a:buNone/>
              <a:defRPr sz="9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l" rtl="0">
              <a:lnSpc>
                <a:spcPct val="115000"/>
              </a:lnSpc>
              <a:buNone/>
              <a:defRPr sz="9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l" rtl="0">
              <a:lnSpc>
                <a:spcPct val="115000"/>
              </a:lnSpc>
              <a:buNone/>
              <a:defRPr sz="9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l" rtl="0">
              <a:lnSpc>
                <a:spcPct val="115000"/>
              </a:lnSpc>
              <a:buNone/>
              <a:defRPr sz="9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l" rtl="0">
              <a:lnSpc>
                <a:spcPct val="115000"/>
              </a:lnSpc>
              <a:buNone/>
              <a:defRPr sz="9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l" rtl="0">
              <a:lnSpc>
                <a:spcPct val="115000"/>
              </a:lnSpc>
              <a:buNone/>
              <a:defRPr sz="9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l" rtl="0">
              <a:lnSpc>
                <a:spcPct val="115000"/>
              </a:lnSpc>
              <a:buNone/>
              <a:defRPr sz="9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l" rtl="0">
              <a:lnSpc>
                <a:spcPct val="115000"/>
              </a:lnSpc>
              <a:buNone/>
              <a:defRPr sz="9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©</a:t>
            </a:r>
            <a:r>
              <a:rPr lang="en" b="0">
                <a:latin typeface="Raleway Light"/>
                <a:ea typeface="Raleway Light"/>
                <a:cs typeface="Raleway Light"/>
                <a:sym typeface="Raleway Light"/>
              </a:rPr>
              <a:t>  Semester 20xx -</a:t>
            </a:r>
            <a:r>
              <a:rPr lang="en"/>
              <a:t> Title. First &amp; Last Name</a:t>
            </a:r>
            <a:br>
              <a:rPr lang="en" b="0"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n" b="0">
                <a:latin typeface="Raleway Light"/>
                <a:ea typeface="Raleway Light"/>
                <a:cs typeface="Raleway Light"/>
                <a:sym typeface="Raleway Light"/>
              </a:rPr>
              <a:t>Building, office No.</a:t>
            </a:r>
            <a:endParaRPr b="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someone@example.com</a:t>
            </a:r>
            <a:endParaRPr b="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96525"/>
            <a:ext cx="1785374" cy="62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3"/>
          <p:cNvPicPr preferRelativeResize="0"/>
          <p:nvPr/>
        </p:nvPicPr>
        <p:blipFill>
          <a:blip r:embed="rId2">
            <a:alphaModFix amt="41000"/>
          </a:blip>
          <a:stretch>
            <a:fillRect/>
          </a:stretch>
        </p:blipFill>
        <p:spPr>
          <a:xfrm>
            <a:off x="7944725" y="4133099"/>
            <a:ext cx="887575" cy="82087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3"/>
          <p:cNvSpPr txBox="1">
            <a:spLocks noGrp="1"/>
          </p:cNvSpPr>
          <p:nvPr>
            <p:ph type="sldNum" idx="12"/>
          </p:nvPr>
        </p:nvSpPr>
        <p:spPr>
          <a:xfrm>
            <a:off x="311700" y="4568875"/>
            <a:ext cx="853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lvl="1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lvl="2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lvl="3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lvl="4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lvl="5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lvl="6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lvl="7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lvl="8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-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4D87B024-DF46-4DF2-934F-975B0169D37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316694" y="381615"/>
            <a:ext cx="2776385" cy="3888043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 w="127000">
            <a:gradFill>
              <a:gsLst>
                <a:gs pos="1000">
                  <a:schemeClr val="bg1"/>
                </a:gs>
                <a:gs pos="100000">
                  <a:srgbClr val="F5F5F5"/>
                </a:gs>
              </a:gsLst>
              <a:lin ang="5400000" scaled="1"/>
            </a:gradFill>
            <a:miter lim="800000"/>
          </a:ln>
          <a:effectLst/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07332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150257C-F063-4712-86B9-6B30CE114C0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45820" y="842963"/>
            <a:ext cx="7452360" cy="3457575"/>
          </a:xfrm>
          <a:custGeom>
            <a:avLst/>
            <a:gdLst>
              <a:gd name="connsiteX0" fmla="*/ 4992680 w 9936480"/>
              <a:gd name="connsiteY0" fmla="*/ 888184 h 4610100"/>
              <a:gd name="connsiteX1" fmla="*/ 9936480 w 9936480"/>
              <a:gd name="connsiteY1" fmla="*/ 888184 h 4610100"/>
              <a:gd name="connsiteX2" fmla="*/ 9936480 w 9936480"/>
              <a:gd name="connsiteY2" fmla="*/ 4610100 h 4610100"/>
              <a:gd name="connsiteX3" fmla="*/ 4992680 w 9936480"/>
              <a:gd name="connsiteY3" fmla="*/ 4610100 h 4610100"/>
              <a:gd name="connsiteX4" fmla="*/ 0 w 9936480"/>
              <a:gd name="connsiteY4" fmla="*/ 0 h 4610100"/>
              <a:gd name="connsiteX5" fmla="*/ 4943800 w 9936480"/>
              <a:gd name="connsiteY5" fmla="*/ 0 h 4610100"/>
              <a:gd name="connsiteX6" fmla="*/ 4943800 w 9936480"/>
              <a:gd name="connsiteY6" fmla="*/ 3721916 h 4610100"/>
              <a:gd name="connsiteX7" fmla="*/ 0 w 9936480"/>
              <a:gd name="connsiteY7" fmla="*/ 3721916 h 461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36480" h="4610100">
                <a:moveTo>
                  <a:pt x="4992680" y="888184"/>
                </a:moveTo>
                <a:lnTo>
                  <a:pt x="9936480" y="888184"/>
                </a:lnTo>
                <a:lnTo>
                  <a:pt x="9936480" y="4610100"/>
                </a:lnTo>
                <a:lnTo>
                  <a:pt x="4992680" y="4610100"/>
                </a:lnTo>
                <a:close/>
                <a:moveTo>
                  <a:pt x="0" y="0"/>
                </a:moveTo>
                <a:lnTo>
                  <a:pt x="4943800" y="0"/>
                </a:lnTo>
                <a:lnTo>
                  <a:pt x="4943800" y="3721916"/>
                </a:lnTo>
                <a:lnTo>
                  <a:pt x="0" y="3721916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32562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0" y="1245900"/>
            <a:ext cx="9144000" cy="2651700"/>
          </a:xfrm>
          <a:prstGeom prst="rect">
            <a:avLst/>
          </a:prstGeom>
          <a:solidFill>
            <a:srgbClr val="129AA7"/>
          </a:solidFill>
          <a:effectLst>
            <a:outerShdw blurRad="71438" dist="19050" dir="5400000" algn="bl" rotWithShape="0">
              <a:srgbClr val="000000">
                <a:alpha val="51000"/>
              </a:srgbClr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2">
            <a:alphaModFix amt="41000"/>
          </a:blip>
          <a:stretch>
            <a:fillRect/>
          </a:stretch>
        </p:blipFill>
        <p:spPr>
          <a:xfrm>
            <a:off x="7944725" y="4133099"/>
            <a:ext cx="887575" cy="820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6525"/>
            <a:ext cx="1785374" cy="62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311700" y="444975"/>
            <a:ext cx="616800" cy="572700"/>
          </a:xfrm>
          <a:prstGeom prst="rect">
            <a:avLst/>
          </a:prstGeom>
          <a:solidFill>
            <a:srgbClr val="129A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871800" y="444975"/>
            <a:ext cx="79605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62625"/>
            <a:ext cx="8520600" cy="3230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aleway Light"/>
              <a:buChar char="●"/>
              <a:defRPr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Raleway Light"/>
              <a:buChar char="○"/>
              <a:defRPr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Raleway Light"/>
              <a:buChar char="■"/>
              <a:defRPr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Raleway Light"/>
              <a:buChar char="●"/>
              <a:defRPr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Raleway Light"/>
              <a:buChar char="○"/>
              <a:defRPr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Raleway Light"/>
              <a:buChar char="■"/>
              <a:defRPr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Raleway Light"/>
              <a:buChar char="●"/>
              <a:defRPr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Raleway Light"/>
              <a:buChar char="○"/>
              <a:defRPr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Raleway Light"/>
              <a:buChar char="■"/>
              <a:defRPr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endParaRPr/>
          </a:p>
        </p:txBody>
      </p:sp>
      <p:pic>
        <p:nvPicPr>
          <p:cNvPr id="24" name="Google Shape;24;p4"/>
          <p:cNvPicPr preferRelativeResize="0"/>
          <p:nvPr/>
        </p:nvPicPr>
        <p:blipFill>
          <a:blip r:embed="rId2">
            <a:alphaModFix amt="41000"/>
          </a:blip>
          <a:stretch>
            <a:fillRect/>
          </a:stretch>
        </p:blipFill>
        <p:spPr>
          <a:xfrm>
            <a:off x="7944725" y="4133099"/>
            <a:ext cx="887575" cy="820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560" y="526148"/>
            <a:ext cx="410374" cy="410374"/>
          </a:xfrm>
          <a:prstGeom prst="rect">
            <a:avLst/>
          </a:prstGeom>
          <a:noFill/>
          <a:ln w="9525" cap="flat" cmpd="sng">
            <a:solidFill>
              <a:srgbClr val="129AA7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33" name="Google Shape;33;p6"/>
          <p:cNvPicPr preferRelativeResize="0"/>
          <p:nvPr/>
        </p:nvPicPr>
        <p:blipFill>
          <a:blip r:embed="rId2">
            <a:alphaModFix amt="41000"/>
          </a:blip>
          <a:stretch>
            <a:fillRect/>
          </a:stretch>
        </p:blipFill>
        <p:spPr>
          <a:xfrm>
            <a:off x="7944725" y="4133099"/>
            <a:ext cx="887575" cy="820874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311700" y="4568875"/>
            <a:ext cx="853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lvl="1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lvl="2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lvl="3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lvl="4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lvl="5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lvl="6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lvl="7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lvl="8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-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pic>
        <p:nvPicPr>
          <p:cNvPr id="38" name="Google Shape;38;p7"/>
          <p:cNvPicPr preferRelativeResize="0"/>
          <p:nvPr/>
        </p:nvPicPr>
        <p:blipFill>
          <a:blip r:embed="rId2">
            <a:alphaModFix amt="41000"/>
          </a:blip>
          <a:stretch>
            <a:fillRect/>
          </a:stretch>
        </p:blipFill>
        <p:spPr>
          <a:xfrm>
            <a:off x="7944725" y="4133099"/>
            <a:ext cx="887575" cy="820874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311700" y="4568875"/>
            <a:ext cx="853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lvl="1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lvl="2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lvl="3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lvl="4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lvl="5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lvl="6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lvl="7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lvl="8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-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42" name="Google Shape;42;p8"/>
          <p:cNvPicPr preferRelativeResize="0"/>
          <p:nvPr/>
        </p:nvPicPr>
        <p:blipFill>
          <a:blip r:embed="rId2">
            <a:alphaModFix amt="41000"/>
          </a:blip>
          <a:stretch>
            <a:fillRect/>
          </a:stretch>
        </p:blipFill>
        <p:spPr>
          <a:xfrm>
            <a:off x="7944725" y="4133099"/>
            <a:ext cx="887575" cy="820874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311700" y="4568875"/>
            <a:ext cx="853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lvl="1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lvl="2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lvl="3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lvl="4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lvl="5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lvl="6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lvl="7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lvl="8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-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pic>
        <p:nvPicPr>
          <p:cNvPr id="53" name="Google Shape;53;p10"/>
          <p:cNvPicPr preferRelativeResize="0"/>
          <p:nvPr/>
        </p:nvPicPr>
        <p:blipFill>
          <a:blip r:embed="rId2">
            <a:alphaModFix amt="41000"/>
          </a:blip>
          <a:stretch>
            <a:fillRect/>
          </a:stretch>
        </p:blipFill>
        <p:spPr>
          <a:xfrm>
            <a:off x="7944725" y="4133099"/>
            <a:ext cx="887575" cy="820874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311700" y="4568875"/>
            <a:ext cx="853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lvl="1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lvl="2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lvl="3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lvl="4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lvl="5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lvl="6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lvl="7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lvl="8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-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wo columns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pic>
        <p:nvPicPr>
          <p:cNvPr id="59" name="Google Shape;59;p11"/>
          <p:cNvPicPr preferRelativeResize="0"/>
          <p:nvPr/>
        </p:nvPicPr>
        <p:blipFill>
          <a:blip r:embed="rId2">
            <a:alphaModFix amt="41000"/>
          </a:blip>
          <a:stretch>
            <a:fillRect/>
          </a:stretch>
        </p:blipFill>
        <p:spPr>
          <a:xfrm>
            <a:off x="7944725" y="4133099"/>
            <a:ext cx="887575" cy="820874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311700" y="4568875"/>
            <a:ext cx="853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lvl="1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lvl="2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lvl="3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lvl="4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lvl="5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lvl="6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lvl="7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lvl="8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-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2"/>
          <p:cNvPicPr preferRelativeResize="0"/>
          <p:nvPr/>
        </p:nvPicPr>
        <p:blipFill>
          <a:blip r:embed="rId2">
            <a:alphaModFix amt="41000"/>
          </a:blip>
          <a:stretch>
            <a:fillRect/>
          </a:stretch>
        </p:blipFill>
        <p:spPr>
          <a:xfrm>
            <a:off x="7944725" y="4133099"/>
            <a:ext cx="887575" cy="820874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2"/>
          <p:cNvSpPr txBox="1">
            <a:spLocks noGrp="1"/>
          </p:cNvSpPr>
          <p:nvPr>
            <p:ph type="sldNum" idx="12"/>
          </p:nvPr>
        </p:nvSpPr>
        <p:spPr>
          <a:xfrm>
            <a:off x="311700" y="4568875"/>
            <a:ext cx="853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lvl="1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lvl="2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lvl="3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lvl="4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lvl="5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lvl="6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lvl="7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lvl="8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-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" name="Google Shape;65;p1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66" name="Google Shape;66;p12"/>
          <p:cNvPicPr preferRelativeResize="0"/>
          <p:nvPr/>
        </p:nvPicPr>
        <p:blipFill>
          <a:blip r:embed="rId2">
            <a:alphaModFix amt="41000"/>
          </a:blip>
          <a:stretch>
            <a:fillRect/>
          </a:stretch>
        </p:blipFill>
        <p:spPr>
          <a:xfrm>
            <a:off x="7944725" y="4133099"/>
            <a:ext cx="887575" cy="82087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2"/>
          <p:cNvSpPr txBox="1">
            <a:spLocks noGrp="1"/>
          </p:cNvSpPr>
          <p:nvPr>
            <p:ph type="sldNum" idx="2"/>
          </p:nvPr>
        </p:nvSpPr>
        <p:spPr>
          <a:xfrm>
            <a:off x="311700" y="4568875"/>
            <a:ext cx="853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lvl="1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lvl="2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lvl="3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lvl="4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lvl="5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lvl="6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lvl="7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lvl="8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- 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129AA7"/>
          </a:solidFill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aleway SemiBold"/>
              <a:buNone/>
              <a:defRPr sz="2800">
                <a:solidFill>
                  <a:schemeClr val="lt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●"/>
              <a:defRPr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○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■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●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○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■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●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○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■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311700" y="4568875"/>
            <a:ext cx="853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lvl="1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lvl="2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lvl="3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lvl="4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lvl="5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lvl="6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lvl="7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lvl="8" rtl="0">
              <a:buNone/>
              <a:defRPr sz="850">
                <a:solidFill>
                  <a:schemeClr val="dk2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- </a:t>
            </a:r>
            <a:fld id="{00000000-1234-1234-1234-123412341234}" type="slidenum">
              <a:rPr lang="en"/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  <p:sldLayoutId id="2147483661" r:id="rId11"/>
    <p:sldLayoutId id="2147483662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2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ctrTitle"/>
          </p:nvPr>
        </p:nvSpPr>
        <p:spPr>
          <a:xfrm>
            <a:off x="152400" y="1953400"/>
            <a:ext cx="4775400" cy="109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Structures and Algorithms</a:t>
            </a:r>
            <a:endParaRPr dirty="0"/>
          </a:p>
        </p:txBody>
      </p:sp>
      <p:sp>
        <p:nvSpPr>
          <p:cNvPr id="76" name="Google Shape;76;p14"/>
          <p:cNvSpPr txBox="1">
            <a:spLocks noGrp="1"/>
          </p:cNvSpPr>
          <p:nvPr>
            <p:ph type="subTitle" idx="1"/>
          </p:nvPr>
        </p:nvSpPr>
        <p:spPr>
          <a:xfrm>
            <a:off x="152400" y="3051175"/>
            <a:ext cx="45108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Lecture </a:t>
            </a:r>
            <a:r>
              <a:rPr lang="en-GB" dirty="0"/>
              <a:t>5&amp;6</a:t>
            </a:r>
            <a:endParaRPr lang="en-US" dirty="0"/>
          </a:p>
        </p:txBody>
      </p:sp>
      <p:sp>
        <p:nvSpPr>
          <p:cNvPr id="77" name="Google Shape;77;p14"/>
          <p:cNvSpPr txBox="1">
            <a:spLocks noGrp="1"/>
          </p:cNvSpPr>
          <p:nvPr>
            <p:ph type="sldNum" idx="12"/>
          </p:nvPr>
        </p:nvSpPr>
        <p:spPr>
          <a:xfrm>
            <a:off x="152400" y="4507400"/>
            <a:ext cx="2506200" cy="62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©</a:t>
            </a:r>
            <a:r>
              <a:rPr lang="en-US" b="0" dirty="0">
                <a:latin typeface="Raleway Light"/>
                <a:ea typeface="Raleway Light"/>
                <a:cs typeface="Raleway Light"/>
                <a:sym typeface="Raleway Light"/>
              </a:rPr>
              <a:t>  Fall 2025-</a:t>
            </a:r>
            <a:r>
              <a:rPr lang="en-US" dirty="0"/>
              <a:t> Dr. Hesham Sakr</a:t>
            </a:r>
            <a:br>
              <a:rPr lang="en-US" b="0" dirty="0"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n-US" b="0" dirty="0">
                <a:latin typeface="Raleway Light"/>
                <a:ea typeface="Raleway Light"/>
                <a:cs typeface="Raleway Light"/>
                <a:sym typeface="Raleway Light"/>
              </a:rPr>
              <a:t>Building, office No. 12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u="sng" dirty="0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</a:rPr>
              <a:t>Hesham.sakr@sut.edu.eg</a:t>
            </a:r>
            <a:endParaRPr lang="en-US" b="0" dirty="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311700" y="847789"/>
            <a:ext cx="8520600" cy="5726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QUEUE:   </a:t>
            </a:r>
            <a:r>
              <a:rPr lang="en-US" dirty="0">
                <a:solidFill>
                  <a:schemeClr val="bg1"/>
                </a:solidFill>
              </a:rPr>
              <a:t>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152397" y="1163358"/>
            <a:ext cx="8843186" cy="3416400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endParaRPr lang="en-US" b="1" dirty="0"/>
          </a:p>
          <a:p>
            <a:pPr>
              <a:buNone/>
            </a:pPr>
            <a:r>
              <a:rPr lang="en-US" b="1" dirty="0"/>
              <a:t>Operations on QUEUE: </a:t>
            </a:r>
          </a:p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dirty="0"/>
              <a:t>A queue is an object or more specifically an abstract data structure (ADT) that </a:t>
            </a:r>
          </a:p>
          <a:p>
            <a:pPr>
              <a:buNone/>
            </a:pPr>
            <a:r>
              <a:rPr lang="en-US" dirty="0"/>
              <a:t>allows the following operations: </a:t>
            </a:r>
          </a:p>
          <a:p>
            <a:endParaRPr lang="en-US" dirty="0"/>
          </a:p>
          <a:p>
            <a:r>
              <a:rPr lang="en-US" b="1" dirty="0" err="1"/>
              <a:t>Enqueue</a:t>
            </a:r>
            <a:r>
              <a:rPr lang="en-US" b="1" dirty="0"/>
              <a:t> or insertion: </a:t>
            </a:r>
          </a:p>
          <a:p>
            <a:pPr>
              <a:buNone/>
            </a:pPr>
            <a:r>
              <a:rPr lang="en-US" b="1" dirty="0"/>
              <a:t>					</a:t>
            </a:r>
            <a:r>
              <a:rPr lang="en-US" dirty="0"/>
              <a:t>which inserts an element at the end of the queue. </a:t>
            </a:r>
          </a:p>
          <a:p>
            <a:r>
              <a:rPr lang="en-US" b="1" dirty="0" err="1"/>
              <a:t>Dequeue</a:t>
            </a:r>
            <a:r>
              <a:rPr lang="en-US" b="1" dirty="0"/>
              <a:t> or deletion: </a:t>
            </a:r>
          </a:p>
          <a:p>
            <a:pPr>
              <a:buNone/>
            </a:pPr>
            <a:r>
              <a:rPr lang="en-US" b="1" dirty="0"/>
              <a:t>					</a:t>
            </a:r>
            <a:r>
              <a:rPr lang="en-US" dirty="0"/>
              <a:t>which deletes an element at the start of the queue. 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10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23550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311700" y="768190"/>
            <a:ext cx="8520600" cy="5726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QUEUE:   </a:t>
            </a:r>
            <a:r>
              <a:rPr lang="en-US" dirty="0">
                <a:solidFill>
                  <a:schemeClr val="bg1"/>
                </a:solidFill>
              </a:rPr>
              <a:t>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321690" y="1097209"/>
            <a:ext cx="8843186" cy="3081002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endParaRPr lang="en-US" b="1" dirty="0"/>
          </a:p>
          <a:p>
            <a:pPr>
              <a:buNone/>
            </a:pPr>
            <a:r>
              <a:rPr lang="en-US" b="1" dirty="0"/>
              <a:t>Queue operations work as follows: </a:t>
            </a:r>
          </a:p>
          <a:p>
            <a:endParaRPr lang="en-US" dirty="0"/>
          </a:p>
          <a:p>
            <a:pPr marL="471488" indent="-385763" algn="just">
              <a:lnSpc>
                <a:spcPct val="150000"/>
              </a:lnSpc>
              <a:buNone/>
            </a:pPr>
            <a:r>
              <a:rPr lang="en-US" dirty="0"/>
              <a:t>1. Two pointers called FRONT and REAR are used to keep track of the first and last elements in the queue. </a:t>
            </a:r>
          </a:p>
          <a:p>
            <a:pPr marL="471488" indent="-385763" algn="just">
              <a:lnSpc>
                <a:spcPct val="150000"/>
              </a:lnSpc>
              <a:buNone/>
            </a:pPr>
            <a:endParaRPr lang="en-US" dirty="0"/>
          </a:p>
          <a:p>
            <a:pPr algn="just">
              <a:lnSpc>
                <a:spcPct val="150000"/>
              </a:lnSpc>
              <a:buNone/>
            </a:pPr>
            <a:r>
              <a:rPr lang="en-US" dirty="0"/>
              <a:t>2. When initializing the queue, we set the value of FRONT and REAR to 0. 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11</a:t>
            </a:fld>
            <a:endParaRPr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3D680D-A11B-0A8A-63D5-DD2C6F3FD516}"/>
              </a:ext>
            </a:extLst>
          </p:cNvPr>
          <p:cNvSpPr txBox="1"/>
          <p:nvPr/>
        </p:nvSpPr>
        <p:spPr>
          <a:xfrm>
            <a:off x="94169" y="4418153"/>
            <a:ext cx="72467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5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  <a:endParaRPr lang="en-US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45341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311700" y="847789"/>
            <a:ext cx="8520600" cy="5726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QUEUE:   </a:t>
            </a:r>
            <a:r>
              <a:rPr lang="en-US" dirty="0">
                <a:solidFill>
                  <a:schemeClr val="bg1"/>
                </a:solidFill>
              </a:rPr>
              <a:t>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210873" y="1134101"/>
            <a:ext cx="8843186" cy="3416400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endParaRPr lang="en-US" b="1" dirty="0"/>
          </a:p>
          <a:p>
            <a:pPr>
              <a:buNone/>
            </a:pPr>
            <a:r>
              <a:rPr lang="en-US" b="1" dirty="0"/>
              <a:t>Queue operations work as follows: </a:t>
            </a:r>
          </a:p>
          <a:p>
            <a:endParaRPr lang="en-US" dirty="0"/>
          </a:p>
          <a:p>
            <a:pPr algn="just">
              <a:lnSpc>
                <a:spcPct val="150000"/>
              </a:lnSpc>
              <a:buNone/>
            </a:pPr>
            <a:r>
              <a:rPr lang="en-US" dirty="0"/>
              <a:t>3. On </a:t>
            </a:r>
            <a:r>
              <a:rPr lang="en-US" dirty="0" err="1"/>
              <a:t>enqueing</a:t>
            </a:r>
            <a:r>
              <a:rPr lang="en-US" dirty="0"/>
              <a:t> an element, we increase the value of REAR index and place the new element in the position pointed to by REAR.  </a:t>
            </a:r>
          </a:p>
          <a:p>
            <a:pPr algn="just">
              <a:lnSpc>
                <a:spcPct val="150000"/>
              </a:lnSpc>
              <a:buNone/>
            </a:pPr>
            <a:endParaRPr lang="en-US" sz="600" dirty="0"/>
          </a:p>
          <a:p>
            <a:pPr algn="just">
              <a:lnSpc>
                <a:spcPct val="150000"/>
              </a:lnSpc>
              <a:buNone/>
            </a:pPr>
            <a:r>
              <a:rPr lang="en-US" dirty="0"/>
              <a:t>4. On </a:t>
            </a:r>
            <a:r>
              <a:rPr lang="en-US" dirty="0" err="1"/>
              <a:t>dequeueing</a:t>
            </a:r>
            <a:r>
              <a:rPr lang="en-US" dirty="0"/>
              <a:t> an element, we return the value pointed to by FRONT and increase the FRONT index. 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12</a:t>
            </a:fld>
            <a:endParaRPr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3D680D-A11B-0A8A-63D5-DD2C6F3FD516}"/>
              </a:ext>
            </a:extLst>
          </p:cNvPr>
          <p:cNvSpPr txBox="1"/>
          <p:nvPr/>
        </p:nvSpPr>
        <p:spPr>
          <a:xfrm>
            <a:off x="94169" y="4418153"/>
            <a:ext cx="72467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5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  <a:endParaRPr lang="en-US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9934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311700" y="847789"/>
            <a:ext cx="8520600" cy="5726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QUEUE:   </a:t>
            </a:r>
            <a:r>
              <a:rPr lang="en-US" dirty="0">
                <a:solidFill>
                  <a:schemeClr val="bg1"/>
                </a:solidFill>
              </a:rPr>
              <a:t>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152397" y="1326645"/>
            <a:ext cx="8843186" cy="3416400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endParaRPr lang="en-US" b="1" dirty="0"/>
          </a:p>
          <a:p>
            <a:pPr>
              <a:buNone/>
            </a:pPr>
            <a:r>
              <a:rPr lang="en-US" b="1" dirty="0"/>
              <a:t>Queue operations work as follows: </a:t>
            </a:r>
          </a:p>
          <a:p>
            <a:endParaRPr lang="en-US" dirty="0"/>
          </a:p>
          <a:p>
            <a:pPr algn="just">
              <a:lnSpc>
                <a:spcPct val="150000"/>
              </a:lnSpc>
              <a:buNone/>
            </a:pPr>
            <a:r>
              <a:rPr lang="en-US" dirty="0"/>
              <a:t>5. Before </a:t>
            </a:r>
            <a:r>
              <a:rPr lang="en-US" dirty="0" err="1"/>
              <a:t>enqueing</a:t>
            </a:r>
            <a:r>
              <a:rPr lang="en-US" dirty="0"/>
              <a:t>, we check if queue is already full.</a:t>
            </a:r>
          </a:p>
          <a:p>
            <a:pPr algn="just">
              <a:lnSpc>
                <a:spcPct val="150000"/>
              </a:lnSpc>
              <a:buNone/>
            </a:pPr>
            <a:endParaRPr lang="en-US" dirty="0"/>
          </a:p>
          <a:p>
            <a:pPr algn="just">
              <a:lnSpc>
                <a:spcPct val="150000"/>
              </a:lnSpc>
              <a:buNone/>
            </a:pPr>
            <a:r>
              <a:rPr lang="en-US" dirty="0"/>
              <a:t>6. Before </a:t>
            </a:r>
            <a:r>
              <a:rPr lang="en-US" dirty="0" err="1"/>
              <a:t>dequeuing</a:t>
            </a:r>
            <a:r>
              <a:rPr lang="en-US" dirty="0"/>
              <a:t>, we check if queue is already empty. </a:t>
            </a:r>
          </a:p>
          <a:p>
            <a:pPr algn="just">
              <a:lnSpc>
                <a:spcPct val="150000"/>
              </a:lnSpc>
              <a:buNone/>
            </a:pPr>
            <a:r>
              <a:rPr lang="en-US" dirty="0"/>
              <a:t> </a:t>
            </a:r>
          </a:p>
          <a:p>
            <a:pPr algn="just"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13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336916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289929" y="717160"/>
            <a:ext cx="8520600" cy="5726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QUEUE:   </a:t>
            </a:r>
            <a:r>
              <a:rPr lang="en-US" dirty="0">
                <a:solidFill>
                  <a:schemeClr val="bg1"/>
                </a:solidFill>
              </a:rPr>
              <a:t>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152397" y="1283096"/>
            <a:ext cx="8843186" cy="3416400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endParaRPr lang="en-US" b="1" dirty="0"/>
          </a:p>
          <a:p>
            <a:pPr>
              <a:buNone/>
            </a:pPr>
            <a:r>
              <a:rPr lang="en-US" b="1" dirty="0"/>
              <a:t>Queue operations work as follows: </a:t>
            </a:r>
          </a:p>
          <a:p>
            <a:endParaRPr lang="en-US" sz="600" dirty="0"/>
          </a:p>
          <a:p>
            <a:pPr algn="just">
              <a:lnSpc>
                <a:spcPct val="150000"/>
              </a:lnSpc>
              <a:buNone/>
            </a:pPr>
            <a:endParaRPr lang="en-US" sz="1950" dirty="0"/>
          </a:p>
          <a:p>
            <a:pPr algn="just">
              <a:lnSpc>
                <a:spcPct val="150000"/>
              </a:lnSpc>
              <a:buNone/>
            </a:pPr>
            <a:r>
              <a:rPr lang="en-US" sz="1950" dirty="0"/>
              <a:t>7. When </a:t>
            </a:r>
            <a:r>
              <a:rPr lang="en-US" sz="1950" dirty="0" err="1"/>
              <a:t>enqueing</a:t>
            </a:r>
            <a:r>
              <a:rPr lang="en-US" sz="1950" dirty="0"/>
              <a:t> the first element, we set the value of FRONT to 1. </a:t>
            </a:r>
          </a:p>
          <a:p>
            <a:pPr algn="just">
              <a:lnSpc>
                <a:spcPct val="150000"/>
              </a:lnSpc>
              <a:buNone/>
            </a:pPr>
            <a:endParaRPr lang="en-US" sz="1950" dirty="0"/>
          </a:p>
          <a:p>
            <a:pPr algn="just">
              <a:lnSpc>
                <a:spcPct val="150000"/>
              </a:lnSpc>
              <a:buNone/>
            </a:pPr>
            <a:r>
              <a:rPr lang="en-US" sz="1950" dirty="0"/>
              <a:t>8. When </a:t>
            </a:r>
            <a:r>
              <a:rPr lang="en-US" sz="1950" dirty="0" err="1"/>
              <a:t>dequeing</a:t>
            </a:r>
            <a:r>
              <a:rPr lang="en-US" sz="1950" dirty="0"/>
              <a:t> the last element, we reset the values of FRONT and REAR to 0. 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14</a:t>
            </a:fld>
            <a:endParaRPr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25A65B4-F2A8-05FC-5604-83D2080647B6}"/>
              </a:ext>
            </a:extLst>
          </p:cNvPr>
          <p:cNvSpPr/>
          <p:nvPr/>
        </p:nvSpPr>
        <p:spPr>
          <a:xfrm>
            <a:off x="1730149" y="364790"/>
            <a:ext cx="7413852" cy="342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738525-DD8E-2E85-F385-345FF64341EB}"/>
              </a:ext>
            </a:extLst>
          </p:cNvPr>
          <p:cNvSpPr txBox="1"/>
          <p:nvPr/>
        </p:nvSpPr>
        <p:spPr>
          <a:xfrm>
            <a:off x="113141" y="4327039"/>
            <a:ext cx="6878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39567348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80551-6BB4-4F2D-933A-C75121B77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785258"/>
            <a:ext cx="8520600" cy="1197428"/>
          </a:xfrm>
        </p:spPr>
        <p:txBody>
          <a:bodyPr>
            <a:normAutofit/>
          </a:bodyPr>
          <a:lstStyle/>
          <a:p>
            <a:r>
              <a:rPr lang="en-US" sz="3000" b="1" dirty="0"/>
              <a:t>Representation of Queue (or) Implementation of Queue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1A473B-82A8-4017-B374-545F4C37961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15</a:t>
            </a:fld>
            <a:endParaRPr lang="e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25A65B4-F2A8-05FC-5604-83D2080647B6}"/>
              </a:ext>
            </a:extLst>
          </p:cNvPr>
          <p:cNvSpPr/>
          <p:nvPr/>
        </p:nvSpPr>
        <p:spPr>
          <a:xfrm>
            <a:off x="1773695" y="375676"/>
            <a:ext cx="7370306" cy="342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15602101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A80F9F-74DB-1D57-04E8-E20E92A09B0A}"/>
              </a:ext>
            </a:extLst>
          </p:cNvPr>
          <p:cNvSpPr txBox="1"/>
          <p:nvPr/>
        </p:nvSpPr>
        <p:spPr>
          <a:xfrm>
            <a:off x="707571" y="1373902"/>
            <a:ext cx="678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queue can be represented in two ways: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50976E4-0CF2-BA00-34CA-2F9419409B9E}"/>
              </a:ext>
            </a:extLst>
          </p:cNvPr>
          <p:cNvSpPr txBox="1"/>
          <p:nvPr/>
        </p:nvSpPr>
        <p:spPr>
          <a:xfrm>
            <a:off x="666750" y="1946280"/>
            <a:ext cx="790575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5763" indent="-385763">
              <a:buAutoNum type="arabicPeriod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Queue using Array </a:t>
            </a:r>
          </a:p>
          <a:p>
            <a:pPr marL="385763" indent="-385763"/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Queue using Linked List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738525-DD8E-2E85-F385-345FF64341EB}"/>
              </a:ext>
            </a:extLst>
          </p:cNvPr>
          <p:cNvSpPr txBox="1"/>
          <p:nvPr/>
        </p:nvSpPr>
        <p:spPr>
          <a:xfrm>
            <a:off x="113141" y="4327039"/>
            <a:ext cx="6878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979261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0F25E-0D3D-B67B-05F4-B63F82914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Simple queue mechanism 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1CC666-4426-FF8E-4085-962E8C8B8F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simple queue theo">
            <a:hlinkClick r:id="" action="ppaction://media"/>
            <a:extLst>
              <a:ext uri="{FF2B5EF4-FFF2-40B4-BE49-F238E27FC236}">
                <a16:creationId xmlns:a16="http://schemas.microsoft.com/office/drawing/2014/main" id="{B2F6BBCB-1075-6ACE-A450-CE219131BD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2458" y="1345293"/>
            <a:ext cx="7119256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222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50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322586" y="851370"/>
            <a:ext cx="8520600" cy="4367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1.Queue using Array:</a:t>
            </a:r>
            <a:r>
              <a:rPr lang="en-US" b="1" dirty="0"/>
              <a:t> </a:t>
            </a:r>
            <a:r>
              <a:rPr lang="en-US" b="1" dirty="0">
                <a:solidFill>
                  <a:srgbClr val="C00000"/>
                </a:solidFill>
              </a:rPr>
              <a:t>   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311700" y="957947"/>
            <a:ext cx="8520600" cy="3654470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marL="342900" lvl="2" indent="-257175" algn="just">
              <a:lnSpc>
                <a:spcPct val="150000"/>
              </a:lnSpc>
              <a:buSzPts val="1800"/>
              <a:buFont typeface="Arial" panose="020B0604020202020204" pitchFamily="34" charset="0"/>
              <a:buChar char="●"/>
            </a:pPr>
            <a:endParaRPr lang="en-US" sz="2100" dirty="0">
              <a:solidFill>
                <a:srgbClr val="0070C0"/>
              </a:solidFill>
            </a:endParaRPr>
          </a:p>
          <a:p>
            <a:pPr marL="342900" lvl="2" indent="-257175" algn="just">
              <a:lnSpc>
                <a:spcPct val="150000"/>
              </a:lnSpc>
              <a:buSzPts val="1800"/>
              <a:buFont typeface="Arial" panose="020B0604020202020204" pitchFamily="34" charset="0"/>
              <a:buChar char="●"/>
            </a:pPr>
            <a:r>
              <a:rPr lang="en-US" sz="2100" dirty="0">
                <a:solidFill>
                  <a:srgbClr val="0070C0"/>
                </a:solidFill>
              </a:rPr>
              <a:t>To overcome the problem </a:t>
            </a:r>
            <a:r>
              <a:rPr lang="en-US" sz="2100" dirty="0"/>
              <a:t>of it is not possible to insert a new element even though there are two vacant positions in the linear queue. </a:t>
            </a:r>
          </a:p>
          <a:p>
            <a:pPr algn="just">
              <a:lnSpc>
                <a:spcPct val="150000"/>
              </a:lnSpc>
            </a:pPr>
            <a:endParaRPr lang="en-US" sz="600" dirty="0">
              <a:solidFill>
                <a:srgbClr val="0070C0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rgbClr val="0070C0"/>
                </a:solidFill>
              </a:rPr>
              <a:t>the elements of the queue are to be shifted towards the beginning of the queue</a:t>
            </a:r>
            <a:r>
              <a:rPr lang="en-US" dirty="0"/>
              <a:t> so that it creates vacant position at the rear end. </a:t>
            </a:r>
          </a:p>
          <a:p>
            <a:pPr algn="just">
              <a:lnSpc>
                <a:spcPct val="150000"/>
              </a:lnSpc>
              <a:buNone/>
            </a:pPr>
            <a:endParaRPr lang="en-US" sz="600" dirty="0"/>
          </a:p>
          <a:p>
            <a:pPr algn="just">
              <a:lnSpc>
                <a:spcPct val="150000"/>
              </a:lnSpc>
            </a:pPr>
            <a:r>
              <a:rPr lang="en-US" dirty="0"/>
              <a:t>Then the FRONT and REAR are to be adjusted properly. </a:t>
            </a:r>
          </a:p>
          <a:p>
            <a:pPr algn="just">
              <a:lnSpc>
                <a:spcPct val="200000"/>
              </a:lnSpc>
              <a:buNone/>
            </a:pPr>
            <a:endParaRPr lang="en-US" dirty="0"/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18</a:t>
            </a:fld>
            <a:endParaRPr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25A65B4-F2A8-05FC-5604-83D2080647B6}"/>
              </a:ext>
            </a:extLst>
          </p:cNvPr>
          <p:cNvSpPr/>
          <p:nvPr/>
        </p:nvSpPr>
        <p:spPr>
          <a:xfrm>
            <a:off x="1730149" y="364790"/>
            <a:ext cx="7413852" cy="342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3D680D-A11B-0A8A-63D5-DD2C6F3FD516}"/>
              </a:ext>
            </a:extLst>
          </p:cNvPr>
          <p:cNvSpPr txBox="1"/>
          <p:nvPr/>
        </p:nvSpPr>
        <p:spPr>
          <a:xfrm>
            <a:off x="94169" y="4418153"/>
            <a:ext cx="72467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5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  <a:endParaRPr lang="en-US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42664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322586" y="608303"/>
            <a:ext cx="8520600" cy="4367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1.Queue using Array:</a:t>
            </a:r>
            <a:r>
              <a:rPr lang="en-US" b="1" dirty="0"/>
              <a:t> </a:t>
            </a:r>
            <a:r>
              <a:rPr lang="en-US" b="1" dirty="0">
                <a:solidFill>
                  <a:srgbClr val="C00000"/>
                </a:solidFill>
              </a:rPr>
              <a:t>   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311700" y="957947"/>
            <a:ext cx="8520600" cy="3654470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just">
              <a:lnSpc>
                <a:spcPct val="150000"/>
              </a:lnSpc>
              <a:buNone/>
            </a:pPr>
            <a:endParaRPr lang="en-US" dirty="0"/>
          </a:p>
          <a:p>
            <a:pPr algn="just">
              <a:lnSpc>
                <a:spcPct val="150000"/>
              </a:lnSpc>
              <a:buNone/>
            </a:pPr>
            <a:r>
              <a:rPr lang="en-US" dirty="0"/>
              <a:t>The element 66 can be inserted at the rear end. After this operation, the queue status is </a:t>
            </a:r>
          </a:p>
          <a:p>
            <a:pPr algn="just">
              <a:lnSpc>
                <a:spcPct val="150000"/>
              </a:lnSpc>
              <a:buNone/>
            </a:pPr>
            <a:r>
              <a:rPr lang="en-US" dirty="0"/>
              <a:t>as follows: </a:t>
            </a:r>
          </a:p>
          <a:p>
            <a:pPr algn="just">
              <a:lnSpc>
                <a:spcPct val="150000"/>
              </a:lnSpc>
              <a:buNone/>
            </a:pPr>
            <a:endParaRPr lang="en-US" dirty="0"/>
          </a:p>
          <a:p>
            <a:pPr algn="just">
              <a:lnSpc>
                <a:spcPct val="150000"/>
              </a:lnSpc>
              <a:buNone/>
            </a:pPr>
            <a:endParaRPr lang="en-US" dirty="0"/>
          </a:p>
          <a:p>
            <a:pPr algn="just">
              <a:lnSpc>
                <a:spcPct val="150000"/>
              </a:lnSpc>
              <a:buNone/>
            </a:pPr>
            <a:r>
              <a:rPr lang="en-US" dirty="0"/>
              <a:t>This difficulty can overcome if we treat queue position with index 0 as a position that </a:t>
            </a:r>
          </a:p>
          <a:p>
            <a:pPr algn="just">
              <a:lnSpc>
                <a:spcPct val="150000"/>
              </a:lnSpc>
              <a:buNone/>
            </a:pPr>
            <a:r>
              <a:rPr lang="en-US" dirty="0"/>
              <a:t>comes after position with index 4 i.e., we treat the queue as a </a:t>
            </a:r>
            <a:r>
              <a:rPr lang="en-US" b="1" dirty="0"/>
              <a:t>circular queue. </a:t>
            </a:r>
            <a:r>
              <a:rPr lang="en-US" dirty="0"/>
              <a:t>  </a:t>
            </a:r>
          </a:p>
          <a:p>
            <a:pPr algn="just">
              <a:lnSpc>
                <a:spcPct val="150000"/>
              </a:lnSpc>
              <a:buNone/>
            </a:pPr>
            <a:endParaRPr lang="en-US" sz="1500" dirty="0"/>
          </a:p>
          <a:p>
            <a:pPr algn="just">
              <a:lnSpc>
                <a:spcPct val="200000"/>
              </a:lnSpc>
              <a:buNone/>
            </a:pPr>
            <a:endParaRPr lang="en-US" dirty="0"/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19</a:t>
            </a:fld>
            <a:endParaRPr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25A65B4-F2A8-05FC-5604-83D2080647B6}"/>
              </a:ext>
            </a:extLst>
          </p:cNvPr>
          <p:cNvSpPr/>
          <p:nvPr/>
        </p:nvSpPr>
        <p:spPr>
          <a:xfrm>
            <a:off x="1730149" y="364790"/>
            <a:ext cx="7413852" cy="342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04928" y="2019813"/>
            <a:ext cx="6727372" cy="14186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63225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E37E79-C734-4EBE-9F75-392280F4D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651850"/>
            <a:ext cx="8520600" cy="57262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Learning Objectives: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62CDC7-F915-448E-A93D-8FC9B3E27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7180" y="1157803"/>
            <a:ext cx="7783562" cy="3583676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lang="en-US" sz="1500" b="1" dirty="0"/>
              <a:t>Representation of Queue (or) Implementation of Queue</a:t>
            </a:r>
          </a:p>
          <a:p>
            <a:pPr>
              <a:lnSpc>
                <a:spcPct val="200000"/>
              </a:lnSpc>
            </a:pPr>
            <a:r>
              <a:rPr lang="en-US" sz="1500" b="1" dirty="0"/>
              <a:t>Queue using Array </a:t>
            </a:r>
          </a:p>
          <a:p>
            <a:pPr>
              <a:lnSpc>
                <a:spcPct val="200000"/>
              </a:lnSpc>
            </a:pPr>
            <a:r>
              <a:rPr lang="en-US" sz="1500" b="1" dirty="0"/>
              <a:t>Queue operations using array</a:t>
            </a:r>
          </a:p>
          <a:p>
            <a:pPr>
              <a:lnSpc>
                <a:spcPct val="200000"/>
              </a:lnSpc>
            </a:pPr>
            <a:r>
              <a:rPr lang="en-US" sz="1500" b="1" dirty="0"/>
              <a:t>Queue using Linked list</a:t>
            </a:r>
          </a:p>
          <a:p>
            <a:pPr>
              <a:lnSpc>
                <a:spcPct val="200000"/>
              </a:lnSpc>
            </a:pPr>
            <a:r>
              <a:rPr lang="en-US" sz="1500" b="1" dirty="0"/>
              <a:t>Applications of Queue</a:t>
            </a:r>
          </a:p>
          <a:p>
            <a:pPr>
              <a:lnSpc>
                <a:spcPct val="200000"/>
              </a:lnSpc>
            </a:pPr>
            <a:r>
              <a:rPr lang="en-US" sz="1500" b="1" dirty="0"/>
              <a:t>CIRCULAR QUEUE</a:t>
            </a:r>
          </a:p>
          <a:p>
            <a:pPr>
              <a:lnSpc>
                <a:spcPct val="200000"/>
              </a:lnSpc>
            </a:pPr>
            <a:r>
              <a:rPr lang="en-US" sz="1500" b="1" dirty="0"/>
              <a:t>Representation of Circular Queue</a:t>
            </a:r>
          </a:p>
          <a:p>
            <a:pPr>
              <a:lnSpc>
                <a:spcPct val="200000"/>
              </a:lnSpc>
            </a:pPr>
            <a:r>
              <a:rPr lang="en-US" sz="1500" b="1" dirty="0"/>
              <a:t>Operations on Circular queue</a:t>
            </a:r>
          </a:p>
          <a:p>
            <a:pPr>
              <a:lnSpc>
                <a:spcPct val="200000"/>
              </a:lnSpc>
            </a:pPr>
            <a:endParaRPr lang="en-US" sz="15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endParaRPr lang="en-US" sz="1500" b="1" dirty="0"/>
          </a:p>
          <a:p>
            <a:pPr>
              <a:lnSpc>
                <a:spcPct val="200000"/>
              </a:lnSpc>
            </a:pPr>
            <a:endParaRPr lang="en-US" sz="15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endParaRPr lang="en-US" sz="15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endParaRPr lang="en-US" sz="1500" b="1" dirty="0">
              <a:solidFill>
                <a:srgbClr val="FF0000"/>
              </a:solidFill>
            </a:endParaRPr>
          </a:p>
          <a:p>
            <a:pPr>
              <a:lnSpc>
                <a:spcPct val="200000"/>
              </a:lnSpc>
            </a:pPr>
            <a:endParaRPr lang="en-US" sz="15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endParaRPr lang="en-US" sz="15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endParaRPr lang="en-US" sz="1500" dirty="0">
              <a:solidFill>
                <a:srgbClr val="FF0000"/>
              </a:solidFill>
            </a:endParaRPr>
          </a:p>
          <a:p>
            <a:pPr>
              <a:lnSpc>
                <a:spcPct val="200000"/>
              </a:lnSpc>
            </a:pPr>
            <a:endParaRPr lang="en-US" sz="1500" dirty="0">
              <a:solidFill>
                <a:srgbClr val="FF0000"/>
              </a:solidFill>
            </a:endParaRPr>
          </a:p>
          <a:p>
            <a:pPr>
              <a:lnSpc>
                <a:spcPct val="200000"/>
              </a:lnSpc>
            </a:pPr>
            <a:endParaRPr lang="en-US" sz="1500" b="1" dirty="0">
              <a:solidFill>
                <a:srgbClr val="FF0000"/>
              </a:solidFill>
            </a:endParaRPr>
          </a:p>
          <a:p>
            <a:pPr>
              <a:lnSpc>
                <a:spcPct val="200000"/>
              </a:lnSpc>
            </a:pPr>
            <a:endParaRPr lang="en-US" sz="1500" b="1" dirty="0">
              <a:solidFill>
                <a:srgbClr val="FF0000"/>
              </a:solidFill>
            </a:endParaRPr>
          </a:p>
          <a:p>
            <a:pPr>
              <a:lnSpc>
                <a:spcPct val="200000"/>
              </a:lnSpc>
            </a:pPr>
            <a:endParaRPr lang="en-US" sz="1500" dirty="0">
              <a:solidFill>
                <a:srgbClr val="FF0000"/>
              </a:solidFill>
            </a:endParaRPr>
          </a:p>
          <a:p>
            <a:pPr>
              <a:lnSpc>
                <a:spcPct val="200000"/>
              </a:lnSpc>
            </a:pPr>
            <a:endParaRPr lang="en-US" sz="1500" dirty="0">
              <a:solidFill>
                <a:srgbClr val="FF0000"/>
              </a:solidFill>
            </a:endParaRPr>
          </a:p>
          <a:p>
            <a:pPr>
              <a:lnSpc>
                <a:spcPct val="200000"/>
              </a:lnSpc>
            </a:pPr>
            <a:endParaRPr lang="en-US" sz="1500" dirty="0">
              <a:solidFill>
                <a:srgbClr val="FF0000"/>
              </a:solidFill>
            </a:endParaRPr>
          </a:p>
          <a:p>
            <a:pPr>
              <a:lnSpc>
                <a:spcPct val="200000"/>
              </a:lnSpc>
            </a:pPr>
            <a:endParaRPr lang="en-US" sz="1500" dirty="0">
              <a:solidFill>
                <a:srgbClr val="FF000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07E750-9155-4EF3-AE3B-D47A9282DD34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2</a:t>
            </a:fld>
            <a:endParaRPr lang="e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5A65B4-F2A8-05FC-5604-83D2080647B6}"/>
              </a:ext>
            </a:extLst>
          </p:cNvPr>
          <p:cNvSpPr/>
          <p:nvPr/>
        </p:nvSpPr>
        <p:spPr>
          <a:xfrm>
            <a:off x="1751920" y="375676"/>
            <a:ext cx="7392081" cy="342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14361044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80551-6BB4-4F2D-933A-C75121B77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785258"/>
            <a:ext cx="8520600" cy="1197428"/>
          </a:xfrm>
        </p:spPr>
        <p:txBody>
          <a:bodyPr>
            <a:normAutofit/>
          </a:bodyPr>
          <a:lstStyle/>
          <a:p>
            <a:r>
              <a:rPr lang="en-US" sz="3300" b="1" dirty="0"/>
              <a:t>Applications of Queue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1A473B-82A8-4017-B374-545F4C37961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20</a:t>
            </a:fld>
            <a:endParaRPr lang="e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25A65B4-F2A8-05FC-5604-83D2080647B6}"/>
              </a:ext>
            </a:extLst>
          </p:cNvPr>
          <p:cNvSpPr/>
          <p:nvPr/>
        </p:nvSpPr>
        <p:spPr>
          <a:xfrm>
            <a:off x="1773695" y="375676"/>
            <a:ext cx="7370306" cy="342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36811180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E37E79-C734-4EBE-9F75-392280F4D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640964"/>
            <a:ext cx="8520600" cy="572625"/>
          </a:xfrm>
        </p:spPr>
        <p:txBody>
          <a:bodyPr>
            <a:normAutofit fontScale="90000"/>
          </a:bodyPr>
          <a:lstStyle/>
          <a:p>
            <a:r>
              <a:rPr lang="en-US" sz="3000" b="1" dirty="0">
                <a:solidFill>
                  <a:srgbClr val="FF0000"/>
                </a:solidFill>
              </a:rPr>
              <a:t>Applications of Queue: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62CDC7-F915-448E-A93D-8FC9B3E27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157" y="1326647"/>
            <a:ext cx="8520600" cy="3416400"/>
          </a:xfrm>
        </p:spPr>
        <p:txBody>
          <a:bodyPr>
            <a:normAutofit fontScale="92500"/>
          </a:bodyPr>
          <a:lstStyle/>
          <a:p>
            <a:pPr algn="just">
              <a:buNone/>
            </a:pPr>
            <a:r>
              <a:rPr lang="en-US" sz="2400" dirty="0"/>
              <a:t>1. It is used to schedule the jobs to be processed by the CPU. </a:t>
            </a:r>
          </a:p>
          <a:p>
            <a:pPr algn="just">
              <a:buNone/>
            </a:pPr>
            <a:endParaRPr lang="en-US" sz="2400" dirty="0"/>
          </a:p>
          <a:p>
            <a:pPr algn="just">
              <a:buNone/>
            </a:pPr>
            <a:r>
              <a:rPr lang="en-US" sz="2400" dirty="0"/>
              <a:t>2. When multiple users send print jobs to a printer, each printing job is kept in the printing queue. Then the printer prints those jobs according to first in first out (FIFO) basis. </a:t>
            </a:r>
          </a:p>
          <a:p>
            <a:pPr algn="just">
              <a:buNone/>
            </a:pPr>
            <a:endParaRPr lang="en-US" sz="2400" dirty="0"/>
          </a:p>
          <a:p>
            <a:pPr algn="just">
              <a:buNone/>
            </a:pPr>
            <a:r>
              <a:rPr lang="en-US" sz="2400" dirty="0"/>
              <a:t>3. Breadth first search uses a queue data structure to find an element from a graph.</a:t>
            </a:r>
          </a:p>
          <a:p>
            <a:pPr algn="just">
              <a:lnSpc>
                <a:spcPct val="150000"/>
              </a:lnSpc>
              <a:buNone/>
            </a:pPr>
            <a:endParaRPr lang="en-US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07E750-9155-4EF3-AE3B-D47A9282DD34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21</a:t>
            </a:fld>
            <a:endParaRPr lang="e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738525-DD8E-2E85-F385-345FF64341EB}"/>
              </a:ext>
            </a:extLst>
          </p:cNvPr>
          <p:cNvSpPr txBox="1"/>
          <p:nvPr/>
        </p:nvSpPr>
        <p:spPr>
          <a:xfrm>
            <a:off x="113141" y="4327039"/>
            <a:ext cx="6878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4049546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>
            <a:extLst>
              <a:ext uri="{FF2B5EF4-FFF2-40B4-BE49-F238E27FC236}">
                <a16:creationId xmlns:a16="http://schemas.microsoft.com/office/drawing/2014/main" id="{C7D257D7-D9C6-8F63-F8F8-E2BE53F2E2DB}"/>
              </a:ext>
            </a:extLst>
          </p:cNvPr>
          <p:cNvSpPr txBox="1"/>
          <p:nvPr/>
        </p:nvSpPr>
        <p:spPr>
          <a:xfrm>
            <a:off x="311700" y="1106125"/>
            <a:ext cx="8520600" cy="1963500"/>
          </a:xfrm>
          <a:prstGeom prst="rect">
            <a:avLst/>
          </a:prstGeom>
          <a:solidFill>
            <a:srgbClr val="129AA7"/>
          </a:solidFill>
          <a:ln>
            <a:noFill/>
          </a:ln>
        </p:spPr>
        <p:txBody>
          <a:bodyPr spcFirstLastPara="1" wrap="square" lIns="91425" tIns="91425" rIns="91425" bIns="91425" rtlCol="0" anchor="b" anchorCtr="0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  <a:buClr>
                <a:schemeClr val="lt1"/>
              </a:buClr>
              <a:buSzPts val="12000"/>
            </a:pPr>
            <a:r>
              <a:rPr lang="en-US" sz="4400" b="0" i="0" u="none" strike="noStrike" cap="none" dirty="0">
                <a:solidFill>
                  <a:schemeClr val="lt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Queue operations using array</a:t>
            </a:r>
          </a:p>
        </p:txBody>
      </p:sp>
      <p:sp>
        <p:nvSpPr>
          <p:cNvPr id="46" name="Slide Number Placeholder 4">
            <a:extLst>
              <a:ext uri="{FF2B5EF4-FFF2-40B4-BE49-F238E27FC236}">
                <a16:creationId xmlns:a16="http://schemas.microsoft.com/office/drawing/2014/main" id="{68FB645F-4D40-F642-C2A3-424AD3586D9B}"/>
              </a:ext>
            </a:extLst>
          </p:cNvPr>
          <p:cNvSpPr>
            <a:spLocks noGrp="1"/>
          </p:cNvSpPr>
          <p:nvPr>
            <p:ph type="sldNum" idx="2"/>
          </p:nvPr>
        </p:nvSpPr>
        <p:spPr>
          <a:xfrm>
            <a:off x="311700" y="4568875"/>
            <a:ext cx="853200" cy="393600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/>
              <a:t>Page - </a:t>
            </a:r>
            <a:fld id="{00000000-1234-1234-1234-123412341234}" type="slidenum">
              <a:rPr lang="en"/>
              <a:pPr marL="0" lvl="0" indent="0" algn="l" rtl="0">
                <a:spcBef>
                  <a:spcPts val="0"/>
                </a:spcBef>
                <a:spcAft>
                  <a:spcPts val="600"/>
                </a:spcAft>
                <a:buNone/>
              </a:pPr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573880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E37E79-C734-4EBE-9F75-392280F4D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640964"/>
            <a:ext cx="8520600" cy="572625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Queue operations using array: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62CDC7-F915-448E-A93D-8FC9B3E27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3400" y="1348414"/>
            <a:ext cx="8298900" cy="3416400"/>
          </a:xfrm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50000"/>
              </a:lnSpc>
              <a:buNone/>
            </a:pPr>
            <a:r>
              <a:rPr lang="en-US" sz="2400" dirty="0"/>
              <a:t>1.  enqueue() or insertion():which inserts an element at the end of  </a:t>
            </a:r>
          </a:p>
          <a:p>
            <a:pPr algn="just">
              <a:lnSpc>
                <a:spcPct val="150000"/>
              </a:lnSpc>
              <a:buNone/>
            </a:pPr>
            <a:r>
              <a:rPr lang="en-US" sz="2400" dirty="0"/>
              <a:t>      the queue.  </a:t>
            </a:r>
          </a:p>
          <a:p>
            <a:pPr lvl="1">
              <a:buNone/>
            </a:pPr>
            <a:r>
              <a:rPr lang="en-US" sz="1950" b="1" dirty="0"/>
              <a:t>Algorithm: Procedure for insertion(): </a:t>
            </a:r>
          </a:p>
          <a:p>
            <a:pPr lvl="2">
              <a:buNone/>
            </a:pPr>
            <a:r>
              <a:rPr lang="en-US" sz="1800" dirty="0"/>
              <a:t>Step-1:START </a:t>
            </a:r>
          </a:p>
          <a:p>
            <a:pPr lvl="2">
              <a:buNone/>
            </a:pPr>
            <a:r>
              <a:rPr lang="en-US" sz="1800" dirty="0"/>
              <a:t>Step-2: if rear==max-1 then </a:t>
            </a:r>
          </a:p>
          <a:p>
            <a:pPr lvl="2">
              <a:buNone/>
            </a:pPr>
            <a:r>
              <a:rPr lang="en-US" sz="1800" dirty="0"/>
              <a:t>              Write ‘Queue is full’ </a:t>
            </a:r>
          </a:p>
          <a:p>
            <a:pPr lvl="2">
              <a:buNone/>
            </a:pPr>
            <a:r>
              <a:rPr lang="en-US" sz="1800" dirty="0"/>
              <a:t>Step-3: otherwise </a:t>
            </a:r>
          </a:p>
          <a:p>
            <a:pPr lvl="2">
              <a:buNone/>
            </a:pPr>
            <a:r>
              <a:rPr lang="en-US" sz="1800" dirty="0"/>
              <a:t>              3.1: read element ‘queue[rear]’ </a:t>
            </a:r>
          </a:p>
          <a:p>
            <a:pPr lvl="2">
              <a:buNone/>
            </a:pPr>
            <a:r>
              <a:rPr lang="en-US" sz="1800" dirty="0"/>
              <a:t>Step-4:STOP 	</a:t>
            </a:r>
          </a:p>
          <a:p>
            <a:pPr algn="just">
              <a:lnSpc>
                <a:spcPct val="150000"/>
              </a:lnSpc>
              <a:buNone/>
            </a:pPr>
            <a:endParaRPr lang="en-US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07E750-9155-4EF3-AE3B-D47A9282DD34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23</a:t>
            </a:fld>
            <a:endParaRPr lang="e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3D680D-A11B-0A8A-63D5-DD2C6F3FD516}"/>
              </a:ext>
            </a:extLst>
          </p:cNvPr>
          <p:cNvSpPr txBox="1"/>
          <p:nvPr/>
        </p:nvSpPr>
        <p:spPr>
          <a:xfrm>
            <a:off x="94169" y="4418153"/>
            <a:ext cx="72467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5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  <a:endParaRPr lang="en-US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738525-DD8E-2E85-F385-345FF64341EB}"/>
              </a:ext>
            </a:extLst>
          </p:cNvPr>
          <p:cNvSpPr txBox="1"/>
          <p:nvPr/>
        </p:nvSpPr>
        <p:spPr>
          <a:xfrm>
            <a:off x="113141" y="4327039"/>
            <a:ext cx="6878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23451654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E37E79-C734-4EBE-9F75-392280F4D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640964"/>
            <a:ext cx="8520600" cy="572625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Queue operations using array: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62CDC7-F915-448E-A93D-8FC9B3E27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3400" y="1348414"/>
            <a:ext cx="8298900" cy="3416400"/>
          </a:xfrm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50000"/>
              </a:lnSpc>
              <a:buNone/>
            </a:pPr>
            <a:r>
              <a:rPr lang="en-US" sz="2400" dirty="0"/>
              <a:t>2.  </a:t>
            </a:r>
            <a:r>
              <a:rPr lang="en-US" sz="2400" dirty="0" err="1"/>
              <a:t>dequeue</a:t>
            </a:r>
            <a:r>
              <a:rPr lang="en-US" sz="2400" dirty="0"/>
              <a:t>() or deletion(): which deletes an element at the start of </a:t>
            </a:r>
          </a:p>
          <a:p>
            <a:pPr algn="just">
              <a:lnSpc>
                <a:spcPct val="150000"/>
              </a:lnSpc>
              <a:buNone/>
            </a:pPr>
            <a:r>
              <a:rPr lang="en-US" sz="2400" dirty="0"/>
              <a:t>      the queue.  </a:t>
            </a:r>
          </a:p>
          <a:p>
            <a:pPr lvl="1">
              <a:buNone/>
            </a:pPr>
            <a:r>
              <a:rPr lang="en-US" sz="2100" b="1" dirty="0"/>
              <a:t>Algorithm: procedure for deletion(): 	</a:t>
            </a:r>
            <a:r>
              <a:rPr lang="en-US" sz="1950" b="1" dirty="0"/>
              <a:t> </a:t>
            </a:r>
          </a:p>
          <a:p>
            <a:pPr lvl="2">
              <a:buNone/>
            </a:pPr>
            <a:r>
              <a:rPr lang="en-US" sz="1800" dirty="0"/>
              <a:t>Step-1:START </a:t>
            </a:r>
          </a:p>
          <a:p>
            <a:pPr lvl="2">
              <a:buNone/>
            </a:pPr>
            <a:r>
              <a:rPr lang="en-US" sz="1800" dirty="0"/>
              <a:t>Step-2: if front==rear+1 then </a:t>
            </a:r>
          </a:p>
          <a:p>
            <a:pPr lvl="2">
              <a:buNone/>
            </a:pPr>
            <a:r>
              <a:rPr lang="en-US" sz="1800" dirty="0"/>
              <a:t>              Write’ Queue is empty’ </a:t>
            </a:r>
          </a:p>
          <a:p>
            <a:pPr lvl="2">
              <a:buNone/>
            </a:pPr>
            <a:r>
              <a:rPr lang="en-US" sz="1800" dirty="0"/>
              <a:t>Step-3: otherwise </a:t>
            </a:r>
          </a:p>
          <a:p>
            <a:pPr lvl="2">
              <a:buNone/>
            </a:pPr>
            <a:r>
              <a:rPr lang="en-US" sz="1800" dirty="0"/>
              <a:t>              3.1: print deleted element </a:t>
            </a:r>
          </a:p>
          <a:p>
            <a:pPr lvl="2">
              <a:buNone/>
            </a:pPr>
            <a:r>
              <a:rPr lang="en-US" sz="1800" dirty="0"/>
              <a:t>Step-4:STOP </a:t>
            </a:r>
            <a:r>
              <a:rPr lang="en-US" dirty="0"/>
              <a:t>	</a:t>
            </a:r>
            <a:r>
              <a:rPr lang="en-US" sz="1800" dirty="0"/>
              <a:t>	</a:t>
            </a:r>
          </a:p>
          <a:p>
            <a:pPr algn="just">
              <a:lnSpc>
                <a:spcPct val="150000"/>
              </a:lnSpc>
              <a:buNone/>
            </a:pPr>
            <a:endParaRPr lang="en-US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07E750-9155-4EF3-AE3B-D47A9282DD34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24</a:t>
            </a:fld>
            <a:endParaRPr lang="e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5A65B4-F2A8-05FC-5604-83D2080647B6}"/>
              </a:ext>
            </a:extLst>
          </p:cNvPr>
          <p:cNvSpPr/>
          <p:nvPr/>
        </p:nvSpPr>
        <p:spPr>
          <a:xfrm>
            <a:off x="1751920" y="375676"/>
            <a:ext cx="7392081" cy="342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738525-DD8E-2E85-F385-345FF64341EB}"/>
              </a:ext>
            </a:extLst>
          </p:cNvPr>
          <p:cNvSpPr txBox="1"/>
          <p:nvPr/>
        </p:nvSpPr>
        <p:spPr>
          <a:xfrm>
            <a:off x="113141" y="4327039"/>
            <a:ext cx="6878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21473394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E37E79-C734-4EBE-9F75-392280F4D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640964"/>
            <a:ext cx="8520600" cy="572625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Queue operations using array: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62CDC7-F915-448E-A93D-8FC9B3E27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3400" y="1348414"/>
            <a:ext cx="8298900" cy="3416400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None/>
            </a:pPr>
            <a:r>
              <a:rPr lang="en-US" sz="2400" dirty="0"/>
              <a:t>3. display(): which displays an elements in the queue.   </a:t>
            </a:r>
          </a:p>
          <a:p>
            <a:pPr lvl="1">
              <a:buNone/>
            </a:pPr>
            <a:r>
              <a:rPr lang="en-US" sz="2100" b="1" dirty="0"/>
              <a:t>Algorithm: procedure for display(): 	 	</a:t>
            </a:r>
            <a:r>
              <a:rPr lang="en-US" sz="1950" b="1" dirty="0"/>
              <a:t> </a:t>
            </a:r>
          </a:p>
          <a:p>
            <a:pPr lvl="2">
              <a:buNone/>
            </a:pPr>
            <a:r>
              <a:rPr lang="en-US" sz="1800" dirty="0"/>
              <a:t>Step-1:START </a:t>
            </a:r>
          </a:p>
          <a:p>
            <a:pPr lvl="2">
              <a:buNone/>
            </a:pPr>
            <a:r>
              <a:rPr lang="en-US" sz="1800" dirty="0"/>
              <a:t>Step-2: if front==rear+1 then </a:t>
            </a:r>
          </a:p>
          <a:p>
            <a:pPr lvl="2">
              <a:buNone/>
            </a:pPr>
            <a:r>
              <a:rPr lang="en-US" sz="1800" dirty="0"/>
              <a:t>              Write’ Queue is empty’ </a:t>
            </a:r>
          </a:p>
          <a:p>
            <a:pPr lvl="2">
              <a:buNone/>
            </a:pPr>
            <a:r>
              <a:rPr lang="en-US" sz="1800" dirty="0"/>
              <a:t>Step-3: otherwise </a:t>
            </a:r>
          </a:p>
          <a:p>
            <a:pPr lvl="2">
              <a:buNone/>
            </a:pPr>
            <a:r>
              <a:rPr lang="en-US" sz="1800" dirty="0"/>
              <a:t>              3.1: for </a:t>
            </a:r>
            <a:r>
              <a:rPr lang="en-US" sz="1800" dirty="0" err="1"/>
              <a:t>i</a:t>
            </a:r>
            <a:r>
              <a:rPr lang="en-US" sz="1800" dirty="0"/>
              <a:t>=front to rear then </a:t>
            </a:r>
          </a:p>
          <a:p>
            <a:pPr lvl="2">
              <a:buNone/>
            </a:pPr>
            <a:r>
              <a:rPr lang="en-US" sz="1800" dirty="0"/>
              <a:t>              3.2: print ‘queue[</a:t>
            </a:r>
            <a:r>
              <a:rPr lang="en-US" sz="1800" dirty="0" err="1"/>
              <a:t>i</a:t>
            </a:r>
            <a:r>
              <a:rPr lang="en-US" sz="1800" dirty="0"/>
              <a:t>]’ </a:t>
            </a:r>
          </a:p>
          <a:p>
            <a:pPr lvl="2">
              <a:buNone/>
            </a:pPr>
            <a:r>
              <a:rPr lang="en-US" sz="1800" dirty="0"/>
              <a:t>Step-4:STOP 		</a:t>
            </a:r>
          </a:p>
          <a:p>
            <a:pPr algn="just">
              <a:lnSpc>
                <a:spcPct val="150000"/>
              </a:lnSpc>
              <a:buNone/>
            </a:pPr>
            <a:endParaRPr lang="en-US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07E750-9155-4EF3-AE3B-D47A9282DD34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25</a:t>
            </a:fld>
            <a:endParaRPr lang="e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5A65B4-F2A8-05FC-5604-83D2080647B6}"/>
              </a:ext>
            </a:extLst>
          </p:cNvPr>
          <p:cNvSpPr/>
          <p:nvPr/>
        </p:nvSpPr>
        <p:spPr>
          <a:xfrm>
            <a:off x="1751920" y="375676"/>
            <a:ext cx="7392081" cy="342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7503784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>
            <a:extLst>
              <a:ext uri="{FF2B5EF4-FFF2-40B4-BE49-F238E27FC236}">
                <a16:creationId xmlns:a16="http://schemas.microsoft.com/office/drawing/2014/main" id="{C7D257D7-D9C6-8F63-F8F8-E2BE53F2E2DB}"/>
              </a:ext>
            </a:extLst>
          </p:cNvPr>
          <p:cNvSpPr txBox="1"/>
          <p:nvPr/>
        </p:nvSpPr>
        <p:spPr>
          <a:xfrm>
            <a:off x="0" y="1245900"/>
            <a:ext cx="9144000" cy="2651700"/>
          </a:xfrm>
          <a:prstGeom prst="rect">
            <a:avLst/>
          </a:prstGeom>
          <a:solidFill>
            <a:srgbClr val="129AA7"/>
          </a:solidFill>
          <a:ln>
            <a:noFill/>
          </a:ln>
          <a:effectLst>
            <a:outerShdw blurRad="71438" dist="19050" dir="5400000" algn="bl" rotWithShape="0">
              <a:srgbClr val="000000">
                <a:alpha val="51000"/>
              </a:srgbClr>
            </a:outerShdw>
          </a:effectLst>
        </p:spPr>
        <p:txBody>
          <a:bodyPr spcFirstLastPara="1" wrap="square" lIns="91425" tIns="91425" rIns="91425" bIns="91425" rtlCol="0" anchor="ctr" anchorCtr="0">
            <a:normAutofit/>
          </a:bodyPr>
          <a:lstStyle/>
          <a:p>
            <a:pPr algn="ctr">
              <a:spcAft>
                <a:spcPts val="600"/>
              </a:spcAft>
              <a:buClr>
                <a:schemeClr val="lt1"/>
              </a:buClr>
              <a:buSzPts val="3600"/>
            </a:pPr>
            <a:r>
              <a:rPr lang="en-US" sz="3600" b="0" i="0" u="none" strike="noStrike" cap="none" dirty="0">
                <a:solidFill>
                  <a:schemeClr val="lt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CIRCULAR QUEUE</a:t>
            </a:r>
          </a:p>
        </p:txBody>
      </p:sp>
    </p:spTree>
    <p:extLst>
      <p:ext uri="{BB962C8B-B14F-4D97-AF65-F5344CB8AC3E}">
        <p14:creationId xmlns:p14="http://schemas.microsoft.com/office/powerpoint/2010/main" val="18181265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333472" y="673617"/>
            <a:ext cx="8520600" cy="5726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Circular Queue:</a:t>
            </a:r>
            <a:r>
              <a:rPr lang="en-US" b="1" dirty="0"/>
              <a:t> </a:t>
            </a:r>
            <a:r>
              <a:rPr lang="en-US" b="1" dirty="0">
                <a:solidFill>
                  <a:srgbClr val="C00000"/>
                </a:solidFill>
              </a:rPr>
              <a:t>   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311700" y="1087158"/>
            <a:ext cx="8520600" cy="3416400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just">
              <a:lnSpc>
                <a:spcPct val="200000"/>
              </a:lnSpc>
            </a:pPr>
            <a:r>
              <a:rPr lang="en-US" dirty="0"/>
              <a:t>A more efficient queue representation is obtained by regarding the array Q[MAX] as circular. </a:t>
            </a:r>
          </a:p>
          <a:p>
            <a:pPr algn="just">
              <a:lnSpc>
                <a:spcPct val="200000"/>
              </a:lnSpc>
            </a:pPr>
            <a:r>
              <a:rPr lang="en-US" dirty="0"/>
              <a:t>Any number of items could be placed on the queue. </a:t>
            </a:r>
          </a:p>
          <a:p>
            <a:pPr algn="just">
              <a:lnSpc>
                <a:spcPct val="200000"/>
              </a:lnSpc>
            </a:pPr>
            <a:r>
              <a:rPr lang="en-US" dirty="0"/>
              <a:t>This implementation of a queue is called a circular queue because it uses its storage array as if it were a circle instead of a linear list.  </a:t>
            </a:r>
          </a:p>
          <a:p>
            <a:pPr algn="just">
              <a:lnSpc>
                <a:spcPct val="200000"/>
              </a:lnSpc>
              <a:buNone/>
            </a:pPr>
            <a:r>
              <a:rPr lang="en-US" dirty="0"/>
              <a:t> 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27</a:t>
            </a:fld>
            <a:endParaRPr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25A65B4-F2A8-05FC-5604-83D2080647B6}"/>
              </a:ext>
            </a:extLst>
          </p:cNvPr>
          <p:cNvSpPr/>
          <p:nvPr/>
        </p:nvSpPr>
        <p:spPr>
          <a:xfrm>
            <a:off x="1730149" y="364790"/>
            <a:ext cx="7413852" cy="342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5747235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88E917-0157-8190-4F8C-80DFCBC07A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CB81E-2F8F-43E0-6EE3-25772DB4A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Circular queue mechanism 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751BDA-3EAD-4CA1-CC79-2C9EFCD896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ircular">
            <a:hlinkClick r:id="" action="ppaction://media"/>
            <a:extLst>
              <a:ext uri="{FF2B5EF4-FFF2-40B4-BE49-F238E27FC236}">
                <a16:creationId xmlns:a16="http://schemas.microsoft.com/office/drawing/2014/main" id="{7A33CBC4-A48A-9B84-20D1-4455361CAA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9827" y="1207770"/>
            <a:ext cx="6248401" cy="311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376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18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333472" y="673617"/>
            <a:ext cx="8520600" cy="5726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Circular Queue:</a:t>
            </a:r>
            <a:r>
              <a:rPr lang="en-US" b="1" dirty="0"/>
              <a:t> </a:t>
            </a:r>
            <a:r>
              <a:rPr lang="en-US" b="1" dirty="0">
                <a:solidFill>
                  <a:srgbClr val="C00000"/>
                </a:solidFill>
              </a:rPr>
              <a:t>   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311700" y="880334"/>
            <a:ext cx="8520600" cy="3416400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just">
              <a:buNone/>
            </a:pPr>
            <a:endParaRPr lang="en-US" dirty="0"/>
          </a:p>
          <a:p>
            <a:pPr algn="just">
              <a:buNone/>
            </a:pPr>
            <a:r>
              <a:rPr lang="en-US" sz="2400" dirty="0"/>
              <a:t>There are two problems associated with linear queue. </a:t>
            </a:r>
          </a:p>
          <a:p>
            <a:pPr algn="just">
              <a:buNone/>
            </a:pPr>
            <a:endParaRPr lang="en-US" sz="2400" b="1" dirty="0"/>
          </a:p>
          <a:p>
            <a:pPr algn="just">
              <a:buNone/>
            </a:pPr>
            <a:r>
              <a:rPr lang="en-US" sz="2400" b="1" dirty="0"/>
              <a:t>They are: </a:t>
            </a:r>
          </a:p>
          <a:p>
            <a:pPr algn="just"/>
            <a:endParaRPr lang="en-US" dirty="0"/>
          </a:p>
          <a:p>
            <a:pPr algn="just">
              <a:lnSpc>
                <a:spcPct val="150000"/>
              </a:lnSpc>
            </a:pPr>
            <a:r>
              <a:rPr lang="en-US" dirty="0"/>
              <a:t>Time consuming: linear time to be spent in shifting the elements to the beginning of the queue. </a:t>
            </a:r>
          </a:p>
          <a:p>
            <a:pPr algn="just">
              <a:lnSpc>
                <a:spcPct val="150000"/>
              </a:lnSpc>
            </a:pPr>
            <a:endParaRPr lang="en-US" dirty="0"/>
          </a:p>
          <a:p>
            <a:pPr algn="just">
              <a:lnSpc>
                <a:spcPct val="150000"/>
              </a:lnSpc>
            </a:pPr>
            <a:r>
              <a:rPr lang="en-US" dirty="0"/>
              <a:t>Signaling queue full: even if the queue is having vacant position.  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29</a:t>
            </a:fld>
            <a:endParaRPr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25A65B4-F2A8-05FC-5604-83D2080647B6}"/>
              </a:ext>
            </a:extLst>
          </p:cNvPr>
          <p:cNvSpPr/>
          <p:nvPr/>
        </p:nvSpPr>
        <p:spPr>
          <a:xfrm>
            <a:off x="1730149" y="364790"/>
            <a:ext cx="7413852" cy="342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33018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311700" y="847789"/>
            <a:ext cx="8520600" cy="5726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QUEUE:   </a:t>
            </a:r>
            <a:r>
              <a:rPr lang="en-US" dirty="0">
                <a:solidFill>
                  <a:schemeClr val="bg1"/>
                </a:solidFill>
              </a:rPr>
              <a:t>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311700" y="1250444"/>
            <a:ext cx="8520600" cy="3416400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just">
              <a:lnSpc>
                <a:spcPct val="200000"/>
              </a:lnSpc>
            </a:pPr>
            <a:r>
              <a:rPr lang="en-US" dirty="0"/>
              <a:t>A queue is linear data structure and collection of elements. </a:t>
            </a:r>
          </a:p>
          <a:p>
            <a:pPr algn="just">
              <a:lnSpc>
                <a:spcPct val="200000"/>
              </a:lnSpc>
            </a:pPr>
            <a:r>
              <a:rPr lang="en-US" dirty="0"/>
              <a:t>A queue is another special kind of list, where items are inserted at one end called the </a:t>
            </a:r>
            <a:r>
              <a:rPr lang="en-US" b="1" dirty="0"/>
              <a:t>rear and deleted at the other end called the front. </a:t>
            </a:r>
          </a:p>
          <a:p>
            <a:pPr algn="just">
              <a:lnSpc>
                <a:spcPct val="200000"/>
              </a:lnSpc>
            </a:pPr>
            <a:r>
              <a:rPr lang="en-US" b="1" dirty="0">
                <a:solidFill>
                  <a:srgbClr val="FF0000"/>
                </a:solidFill>
              </a:rPr>
              <a:t>The principle of queue</a:t>
            </a:r>
            <a:r>
              <a:rPr lang="en-US" b="1" dirty="0"/>
              <a:t> is </a:t>
            </a:r>
            <a:r>
              <a:rPr lang="en-US" b="1" dirty="0">
                <a:solidFill>
                  <a:srgbClr val="0070C0"/>
                </a:solidFill>
              </a:rPr>
              <a:t>a “FIFO” or “First-in-first-out”</a:t>
            </a:r>
            <a:r>
              <a:rPr lang="en-US" b="1" dirty="0"/>
              <a:t>.</a:t>
            </a:r>
            <a:r>
              <a:rPr lang="en-US" dirty="0"/>
              <a:t> 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3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32211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80551-6BB4-4F2D-933A-C75121B77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785258"/>
            <a:ext cx="8520600" cy="1197428"/>
          </a:xfrm>
        </p:spPr>
        <p:txBody>
          <a:bodyPr>
            <a:normAutofit/>
          </a:bodyPr>
          <a:lstStyle/>
          <a:p>
            <a:r>
              <a:rPr lang="en-US" sz="3300" b="1" dirty="0"/>
              <a:t>Operations on Circular queue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1A473B-82A8-4017-B374-545F4C37961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30</a:t>
            </a:fld>
            <a:endParaRPr lang="e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25A65B4-F2A8-05FC-5604-83D2080647B6}"/>
              </a:ext>
            </a:extLst>
          </p:cNvPr>
          <p:cNvSpPr/>
          <p:nvPr/>
        </p:nvSpPr>
        <p:spPr>
          <a:xfrm>
            <a:off x="1773695" y="375676"/>
            <a:ext cx="7370306" cy="342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1225727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>
            <a:extLst>
              <a:ext uri="{FF2B5EF4-FFF2-40B4-BE49-F238E27FC236}">
                <a16:creationId xmlns:a16="http://schemas.microsoft.com/office/drawing/2014/main" id="{C7D257D7-D9C6-8F63-F8F8-E2BE53F2E2DB}"/>
              </a:ext>
            </a:extLst>
          </p:cNvPr>
          <p:cNvSpPr txBox="1"/>
          <p:nvPr/>
        </p:nvSpPr>
        <p:spPr>
          <a:xfrm>
            <a:off x="0" y="1245900"/>
            <a:ext cx="9144000" cy="2651700"/>
          </a:xfrm>
          <a:prstGeom prst="rect">
            <a:avLst/>
          </a:prstGeom>
          <a:solidFill>
            <a:srgbClr val="129AA7"/>
          </a:solidFill>
          <a:ln>
            <a:noFill/>
          </a:ln>
          <a:effectLst>
            <a:outerShdw blurRad="71438" dist="19050" dir="5400000" algn="bl" rotWithShape="0">
              <a:srgbClr val="000000">
                <a:alpha val="51000"/>
              </a:srgbClr>
            </a:outerShdw>
          </a:effectLst>
        </p:spPr>
        <p:txBody>
          <a:bodyPr spcFirstLastPara="1" wrap="square" lIns="91425" tIns="91425" rIns="91425" bIns="91425" rtlCol="0" anchor="ctr" anchorCtr="0">
            <a:normAutofit/>
          </a:bodyPr>
          <a:lstStyle/>
          <a:p>
            <a:pPr algn="ctr">
              <a:spcAft>
                <a:spcPts val="600"/>
              </a:spcAft>
              <a:buClr>
                <a:schemeClr val="lt1"/>
              </a:buClr>
              <a:buSzPts val="3600"/>
            </a:pPr>
            <a:r>
              <a:rPr lang="en-US" sz="3600" b="0" i="0" u="none" strike="noStrike" cap="none">
                <a:solidFill>
                  <a:schemeClr val="lt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Queue using Linked list</a:t>
            </a:r>
          </a:p>
        </p:txBody>
      </p:sp>
    </p:spTree>
    <p:extLst>
      <p:ext uri="{BB962C8B-B14F-4D97-AF65-F5344CB8AC3E}">
        <p14:creationId xmlns:p14="http://schemas.microsoft.com/office/powerpoint/2010/main" val="22026415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E37E79-C734-4EBE-9F75-392280F4D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640964"/>
            <a:ext cx="8520600" cy="572625"/>
          </a:xfrm>
        </p:spPr>
        <p:txBody>
          <a:bodyPr>
            <a:normAutofit fontScale="90000"/>
          </a:bodyPr>
          <a:lstStyle/>
          <a:p>
            <a:r>
              <a:rPr lang="en-US" sz="3000" b="1" dirty="0">
                <a:solidFill>
                  <a:srgbClr val="FF0000"/>
                </a:solidFill>
              </a:rPr>
              <a:t>2. Queue using Linked list: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62CDC7-F915-448E-A93D-8FC9B3E27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41589"/>
            <a:ext cx="8520600" cy="3416400"/>
          </a:xfrm>
        </p:spPr>
        <p:txBody>
          <a:bodyPr>
            <a:normAutofit fontScale="92500"/>
          </a:bodyPr>
          <a:lstStyle/>
          <a:p>
            <a:pPr algn="just">
              <a:lnSpc>
                <a:spcPct val="150000"/>
              </a:lnSpc>
            </a:pPr>
            <a:r>
              <a:rPr lang="en-US" sz="2400" dirty="0"/>
              <a:t>We can represent a queue as a linked list. </a:t>
            </a:r>
          </a:p>
          <a:p>
            <a:pPr algn="just">
              <a:lnSpc>
                <a:spcPct val="150000"/>
              </a:lnSpc>
            </a:pPr>
            <a:r>
              <a:rPr lang="en-US" sz="2400" dirty="0"/>
              <a:t>In a queue data is deleted from the front end and inserted at the rear end. </a:t>
            </a:r>
          </a:p>
          <a:p>
            <a:pPr algn="just">
              <a:lnSpc>
                <a:spcPct val="150000"/>
              </a:lnSpc>
            </a:pPr>
            <a:r>
              <a:rPr lang="en-US" sz="2400" dirty="0"/>
              <a:t>We can perform similar operations on the two ends of a list. </a:t>
            </a:r>
          </a:p>
          <a:p>
            <a:pPr algn="just">
              <a:lnSpc>
                <a:spcPct val="150000"/>
              </a:lnSpc>
            </a:pPr>
            <a:r>
              <a:rPr lang="en-US" sz="2400" dirty="0"/>
              <a:t>We use two pointers front and rear for our linked queue implementation.</a:t>
            </a:r>
          </a:p>
          <a:p>
            <a:pPr algn="just">
              <a:lnSpc>
                <a:spcPct val="150000"/>
              </a:lnSpc>
              <a:buNone/>
            </a:pPr>
            <a:endParaRPr lang="en-US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07E750-9155-4EF3-AE3B-D47A9282DD34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32</a:t>
            </a:fld>
            <a:endParaRPr lang="e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5A65B4-F2A8-05FC-5604-83D2080647B6}"/>
              </a:ext>
            </a:extLst>
          </p:cNvPr>
          <p:cNvSpPr/>
          <p:nvPr/>
        </p:nvSpPr>
        <p:spPr>
          <a:xfrm>
            <a:off x="1751920" y="375676"/>
            <a:ext cx="7392081" cy="342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738525-DD8E-2E85-F385-345FF64341EB}"/>
              </a:ext>
            </a:extLst>
          </p:cNvPr>
          <p:cNvSpPr txBox="1"/>
          <p:nvPr/>
        </p:nvSpPr>
        <p:spPr>
          <a:xfrm>
            <a:off x="113141" y="4327039"/>
            <a:ext cx="6878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29163018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E37E79-C734-4EBE-9F75-392280F4D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640964"/>
            <a:ext cx="8520600" cy="572625"/>
          </a:xfrm>
        </p:spPr>
        <p:txBody>
          <a:bodyPr>
            <a:normAutofit fontScale="90000"/>
          </a:bodyPr>
          <a:lstStyle/>
          <a:p>
            <a:r>
              <a:rPr lang="en-US" sz="3000" b="1" dirty="0">
                <a:solidFill>
                  <a:srgbClr val="FF0000"/>
                </a:solidFill>
              </a:rPr>
              <a:t>2. Queue using Linked list: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62CDC7-F915-448E-A93D-8FC9B3E27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41589"/>
            <a:ext cx="8520600" cy="3416400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None/>
            </a:pPr>
            <a:r>
              <a:rPr lang="en-US" sz="2400" dirty="0"/>
              <a:t>The linked queue looks as shown in figure: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07E750-9155-4EF3-AE3B-D47A9282DD34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33</a:t>
            </a:fld>
            <a:endParaRPr lang="e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5A65B4-F2A8-05FC-5604-83D2080647B6}"/>
              </a:ext>
            </a:extLst>
          </p:cNvPr>
          <p:cNvSpPr/>
          <p:nvPr/>
        </p:nvSpPr>
        <p:spPr>
          <a:xfrm>
            <a:off x="1751920" y="375676"/>
            <a:ext cx="7392081" cy="342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3D680D-A11B-0A8A-63D5-DD2C6F3FD516}"/>
              </a:ext>
            </a:extLst>
          </p:cNvPr>
          <p:cNvSpPr txBox="1"/>
          <p:nvPr/>
        </p:nvSpPr>
        <p:spPr>
          <a:xfrm>
            <a:off x="94169" y="4418153"/>
            <a:ext cx="72467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5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  <a:endParaRPr lang="en-US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0" y="1807028"/>
            <a:ext cx="5355772" cy="29826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462810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AA94E-198D-C725-DA9E-656930D63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Linked list v-Methodology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B4D9D4-EBEF-816C-2071-66B1879343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Linked list practical">
            <a:hlinkClick r:id="" action="ppaction://media"/>
            <a:extLst>
              <a:ext uri="{FF2B5EF4-FFF2-40B4-BE49-F238E27FC236}">
                <a16:creationId xmlns:a16="http://schemas.microsoft.com/office/drawing/2014/main" id="{7AEA1F76-A7B7-35CA-0DAA-762BCE96C0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5717" y="1262624"/>
            <a:ext cx="7738946" cy="300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747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92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80551-6BB4-4F2D-933A-C75121B77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785258"/>
            <a:ext cx="8520600" cy="1197428"/>
          </a:xfrm>
        </p:spPr>
        <p:txBody>
          <a:bodyPr>
            <a:normAutofit/>
          </a:bodyPr>
          <a:lstStyle/>
          <a:p>
            <a:r>
              <a:rPr lang="en-US" sz="3300" b="1" dirty="0"/>
              <a:t>Applications of Queue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1A473B-82A8-4017-B374-545F4C37961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35</a:t>
            </a:fld>
            <a:endParaRPr lang="e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25A65B4-F2A8-05FC-5604-83D2080647B6}"/>
              </a:ext>
            </a:extLst>
          </p:cNvPr>
          <p:cNvSpPr/>
          <p:nvPr/>
        </p:nvSpPr>
        <p:spPr>
          <a:xfrm>
            <a:off x="1773695" y="375676"/>
            <a:ext cx="7370306" cy="342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13071346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E37E79-C734-4EBE-9F75-392280F4D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640964"/>
            <a:ext cx="8520600" cy="572625"/>
          </a:xfrm>
        </p:spPr>
        <p:txBody>
          <a:bodyPr>
            <a:normAutofit fontScale="90000"/>
          </a:bodyPr>
          <a:lstStyle/>
          <a:p>
            <a:r>
              <a:rPr lang="en-US" sz="3000" b="1" dirty="0">
                <a:solidFill>
                  <a:srgbClr val="FF0000"/>
                </a:solidFill>
              </a:rPr>
              <a:t>Applications of Queue: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62CDC7-F915-448E-A93D-8FC9B3E27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157" y="1326647"/>
            <a:ext cx="8520600" cy="3416400"/>
          </a:xfrm>
        </p:spPr>
        <p:txBody>
          <a:bodyPr>
            <a:normAutofit fontScale="92500"/>
          </a:bodyPr>
          <a:lstStyle/>
          <a:p>
            <a:pPr algn="just">
              <a:buNone/>
            </a:pPr>
            <a:r>
              <a:rPr lang="en-US" sz="2400" dirty="0"/>
              <a:t>1. It is used to schedule the jobs to be processed by the CPU. </a:t>
            </a:r>
          </a:p>
          <a:p>
            <a:pPr algn="just">
              <a:buNone/>
            </a:pPr>
            <a:endParaRPr lang="en-US" sz="2400" dirty="0"/>
          </a:p>
          <a:p>
            <a:pPr algn="just">
              <a:buNone/>
            </a:pPr>
            <a:r>
              <a:rPr lang="en-US" sz="2400" dirty="0"/>
              <a:t>2. When multiple users send print jobs to a printer, each printing job is kept in the printing queue. Then the printer prints those jobs according to first in first out (FIFO) basis. </a:t>
            </a:r>
          </a:p>
          <a:p>
            <a:pPr algn="just">
              <a:buNone/>
            </a:pPr>
            <a:endParaRPr lang="en-US" sz="2400" dirty="0"/>
          </a:p>
          <a:p>
            <a:pPr algn="just">
              <a:buNone/>
            </a:pPr>
            <a:r>
              <a:rPr lang="en-US" sz="2400" dirty="0"/>
              <a:t>3. Breadth first search uses a queue data structure to find an element from a graph.</a:t>
            </a:r>
          </a:p>
          <a:p>
            <a:pPr algn="just">
              <a:lnSpc>
                <a:spcPct val="150000"/>
              </a:lnSpc>
              <a:buNone/>
            </a:pPr>
            <a:endParaRPr lang="en-US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07E750-9155-4EF3-AE3B-D47A9282DD34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36</a:t>
            </a:fld>
            <a:endParaRPr lang="e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738525-DD8E-2E85-F385-345FF64341EB}"/>
              </a:ext>
            </a:extLst>
          </p:cNvPr>
          <p:cNvSpPr txBox="1"/>
          <p:nvPr/>
        </p:nvSpPr>
        <p:spPr>
          <a:xfrm>
            <a:off x="113141" y="4327039"/>
            <a:ext cx="6878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16040086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14E3B-A3B2-B593-C7C8-813CF84CC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Linked List – Program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1ECC51-FB5F-FDC0-D0F7-2C16A9F21C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Linked list -pract">
            <a:hlinkClick r:id="" action="ppaction://media"/>
            <a:extLst>
              <a:ext uri="{FF2B5EF4-FFF2-40B4-BE49-F238E27FC236}">
                <a16:creationId xmlns:a16="http://schemas.microsoft.com/office/drawing/2014/main" id="{9B0D3E09-35CE-188B-C890-A3CB742522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80117" y="1262625"/>
            <a:ext cx="5612780" cy="315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471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6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0" y="1245900"/>
            <a:ext cx="9144000" cy="265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 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311700" y="847789"/>
            <a:ext cx="8520600" cy="5726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QUEUE:   </a:t>
            </a:r>
            <a:r>
              <a:rPr lang="en-US" dirty="0">
                <a:solidFill>
                  <a:schemeClr val="bg1"/>
                </a:solidFill>
              </a:rPr>
              <a:t>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311700" y="1250444"/>
            <a:ext cx="8520600" cy="3416400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just">
              <a:lnSpc>
                <a:spcPct val="200000"/>
              </a:lnSpc>
            </a:pPr>
            <a:r>
              <a:rPr lang="en-US" dirty="0"/>
              <a:t>Queue is an abstract data structure. </a:t>
            </a:r>
          </a:p>
          <a:p>
            <a:pPr algn="just">
              <a:lnSpc>
                <a:spcPct val="200000"/>
              </a:lnSpc>
            </a:pPr>
            <a:r>
              <a:rPr lang="en-US" dirty="0"/>
              <a:t>A queue is a useful data structure in programming. </a:t>
            </a:r>
          </a:p>
          <a:p>
            <a:pPr algn="just">
              <a:lnSpc>
                <a:spcPct val="200000"/>
              </a:lnSpc>
            </a:pPr>
            <a:r>
              <a:rPr lang="en-US" b="1" dirty="0"/>
              <a:t>It is similar to the ticket queue outside a cinema hall, where the first person entering the queue is the first person who gets the ticket.</a:t>
            </a:r>
            <a:r>
              <a:rPr lang="en-US" dirty="0"/>
              <a:t> 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4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11716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80551-6BB4-4F2D-933A-C75121B77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785258"/>
            <a:ext cx="8520600" cy="1197428"/>
          </a:xfrm>
        </p:spPr>
        <p:txBody>
          <a:bodyPr>
            <a:normAutofit/>
          </a:bodyPr>
          <a:lstStyle/>
          <a:p>
            <a:r>
              <a:rPr lang="en-US" sz="3000" b="1" dirty="0"/>
              <a:t>Real-world examples of queue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1A473B-82A8-4017-B374-545F4C37961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06916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311700" y="847789"/>
            <a:ext cx="8520600" cy="5726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marL="342900" indent="-257175" algn="just">
              <a:lnSpc>
                <a:spcPct val="200000"/>
              </a:lnSpc>
              <a:buSzPts val="1800"/>
              <a:buFont typeface="Arial" panose="020B0604020202020204" pitchFamily="34" charset="0"/>
              <a:buChar char="●"/>
            </a:pPr>
            <a:r>
              <a:rPr lang="en-US" sz="2100" dirty="0">
                <a:latin typeface="+mn-lt"/>
                <a:ea typeface="+mn-ea"/>
                <a:cs typeface="+mn-cs"/>
              </a:rPr>
              <a:t>A real-world example of queue can be a single-lane one-way road, where the vehicle enters first, exits first. 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6</a:t>
            </a:fld>
            <a:endParaRPr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3D680D-A11B-0A8A-63D5-DD2C6F3FD516}"/>
              </a:ext>
            </a:extLst>
          </p:cNvPr>
          <p:cNvSpPr txBox="1"/>
          <p:nvPr/>
        </p:nvSpPr>
        <p:spPr>
          <a:xfrm>
            <a:off x="94169" y="4418153"/>
            <a:ext cx="72467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5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  <a:endParaRPr lang="en-US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10250" y="2209800"/>
            <a:ext cx="7598738" cy="20247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574574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311700" y="847789"/>
            <a:ext cx="8520600" cy="5726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marL="342900" indent="-257175" algn="just">
              <a:lnSpc>
                <a:spcPct val="200000"/>
              </a:lnSpc>
              <a:buSzPts val="1800"/>
              <a:buFont typeface="Arial" panose="020B0604020202020204" pitchFamily="34" charset="0"/>
              <a:buChar char="●"/>
            </a:pPr>
            <a:r>
              <a:rPr lang="en-US" sz="2100" dirty="0">
                <a:latin typeface="+mn-lt"/>
                <a:ea typeface="+mn-ea"/>
                <a:cs typeface="+mn-cs"/>
              </a:rPr>
              <a:t>More real-world examples can be seen as queues at the ticket windows and bus-stops and our college library. 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7</a:t>
            </a:fld>
            <a:endParaRPr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53885" y="2122715"/>
            <a:ext cx="5954486" cy="26343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27792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>
            <a:extLst>
              <a:ext uri="{FF2B5EF4-FFF2-40B4-BE49-F238E27FC236}">
                <a16:creationId xmlns:a16="http://schemas.microsoft.com/office/drawing/2014/main" id="{C7D257D7-D9C6-8F63-F8F8-E2BE53F2E2DB}"/>
              </a:ext>
            </a:extLst>
          </p:cNvPr>
          <p:cNvSpPr txBox="1"/>
          <p:nvPr/>
        </p:nvSpPr>
        <p:spPr>
          <a:xfrm>
            <a:off x="0" y="1245900"/>
            <a:ext cx="9144000" cy="2651700"/>
          </a:xfrm>
          <a:prstGeom prst="rect">
            <a:avLst/>
          </a:prstGeom>
          <a:solidFill>
            <a:srgbClr val="129AA7"/>
          </a:solidFill>
          <a:ln>
            <a:noFill/>
          </a:ln>
          <a:effectLst>
            <a:outerShdw blurRad="71438" dist="19050" dir="5400000" algn="bl" rotWithShape="0">
              <a:srgbClr val="000000">
                <a:alpha val="51000"/>
              </a:srgbClr>
            </a:outerShdw>
          </a:effectLst>
        </p:spPr>
        <p:txBody>
          <a:bodyPr spcFirstLastPara="1" wrap="square" lIns="91425" tIns="91425" rIns="91425" bIns="91425" rtlCol="0" anchor="ctr" anchorCtr="0">
            <a:normAutofit/>
          </a:bodyPr>
          <a:lstStyle/>
          <a:p>
            <a:pPr algn="ctr">
              <a:spcAft>
                <a:spcPts val="600"/>
              </a:spcAft>
              <a:buClr>
                <a:schemeClr val="lt1"/>
              </a:buClr>
              <a:buSzPts val="3600"/>
            </a:pPr>
            <a:r>
              <a:rPr lang="en-US" sz="3600" b="0" i="0" u="none" strike="noStrike" cap="none">
                <a:solidFill>
                  <a:schemeClr val="lt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Operations on QUEUE </a:t>
            </a:r>
          </a:p>
        </p:txBody>
      </p:sp>
    </p:spTree>
    <p:extLst>
      <p:ext uri="{BB962C8B-B14F-4D97-AF65-F5344CB8AC3E}">
        <p14:creationId xmlns:p14="http://schemas.microsoft.com/office/powerpoint/2010/main" val="2027704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311700" y="847789"/>
            <a:ext cx="8520600" cy="5726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QUEUE:   </a:t>
            </a:r>
            <a:r>
              <a:rPr lang="en-US" dirty="0">
                <a:solidFill>
                  <a:schemeClr val="bg1"/>
                </a:solidFill>
              </a:rPr>
              <a:t>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311700" y="1250444"/>
            <a:ext cx="8520600" cy="3416400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dirty="0"/>
              <a:t>The operations for a queue are analogues to those for a stack; the difference is that the insertions go at the end of the list, rather than the beginning.</a:t>
            </a:r>
          </a:p>
          <a:p>
            <a:pPr>
              <a:lnSpc>
                <a:spcPct val="150000"/>
              </a:lnSpc>
            </a:pPr>
            <a:r>
              <a:rPr lang="en-US" dirty="0"/>
              <a:t>A queue is an object or more specifically an abstract data structure (ADT) that allows the following operations: </a:t>
            </a:r>
          </a:p>
          <a:p>
            <a:pPr lvl="1">
              <a:lnSpc>
                <a:spcPct val="150000"/>
              </a:lnSpc>
            </a:pPr>
            <a:r>
              <a:rPr lang="en-US" sz="2100" b="1" dirty="0" err="1">
                <a:solidFill>
                  <a:srgbClr val="0070C0"/>
                </a:solidFill>
              </a:rPr>
              <a:t>Enqueue</a:t>
            </a:r>
            <a:r>
              <a:rPr lang="en-US" sz="2100" b="1" dirty="0">
                <a:solidFill>
                  <a:srgbClr val="0070C0"/>
                </a:solidFill>
              </a:rPr>
              <a:t> or insertion </a:t>
            </a:r>
          </a:p>
          <a:p>
            <a:pPr lvl="1">
              <a:lnSpc>
                <a:spcPct val="150000"/>
              </a:lnSpc>
            </a:pPr>
            <a:r>
              <a:rPr lang="en-US" sz="2100" b="1" dirty="0" err="1">
                <a:solidFill>
                  <a:srgbClr val="0070C0"/>
                </a:solidFill>
              </a:rPr>
              <a:t>Dequeue</a:t>
            </a:r>
            <a:r>
              <a:rPr lang="en-US" sz="2100" b="1" dirty="0">
                <a:solidFill>
                  <a:srgbClr val="0070C0"/>
                </a:solidFill>
              </a:rPr>
              <a:t> or deletion 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>
              <a:defRPr lang="en-US"/>
            </a:defPPr>
            <a:lvl1pPr marL="0" lvl="0" algn="r" defTabSz="914400" rtl="0" eaLnBrk="1" latinLnBrk="0" hangingPunct="1"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000000-1234-1234-1234-123412341234}" type="slidenum">
              <a:rPr lang="en" smtClean="0"/>
              <a:pPr/>
              <a:t>9</a:t>
            </a:fld>
            <a:endParaRPr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3D680D-A11B-0A8A-63D5-DD2C6F3FD516}"/>
              </a:ext>
            </a:extLst>
          </p:cNvPr>
          <p:cNvSpPr txBox="1"/>
          <p:nvPr/>
        </p:nvSpPr>
        <p:spPr>
          <a:xfrm>
            <a:off x="94169" y="4418153"/>
            <a:ext cx="72467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5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  <a:endParaRPr lang="en-US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220059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979</TotalTime>
  <Words>1305</Words>
  <Application>Microsoft Office PowerPoint</Application>
  <PresentationFormat>On-screen Show (16:9)</PresentationFormat>
  <Paragraphs>221</Paragraphs>
  <Slides>38</Slides>
  <Notes>18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Raleway Light</vt:lpstr>
      <vt:lpstr>Times New Roman</vt:lpstr>
      <vt:lpstr>Raleway</vt:lpstr>
      <vt:lpstr>Raleway Medium</vt:lpstr>
      <vt:lpstr>Arial</vt:lpstr>
      <vt:lpstr>Raleway SemiBold</vt:lpstr>
      <vt:lpstr>Simple Light</vt:lpstr>
      <vt:lpstr>Data Structures and Algorithms</vt:lpstr>
      <vt:lpstr>Learning Objectives:</vt:lpstr>
      <vt:lpstr>QUEUE:    </vt:lpstr>
      <vt:lpstr>QUEUE:    </vt:lpstr>
      <vt:lpstr>Real-world examples of queue</vt:lpstr>
      <vt:lpstr>A real-world example of queue can be a single-lane one-way road, where the vehicle enters first, exits first. </vt:lpstr>
      <vt:lpstr>More real-world examples can be seen as queues at the ticket windows and bus-stops and our college library. </vt:lpstr>
      <vt:lpstr>PowerPoint Presentation</vt:lpstr>
      <vt:lpstr>QUEUE:    </vt:lpstr>
      <vt:lpstr>QUEUE:    </vt:lpstr>
      <vt:lpstr>QUEUE:    </vt:lpstr>
      <vt:lpstr>QUEUE:    </vt:lpstr>
      <vt:lpstr>QUEUE:    </vt:lpstr>
      <vt:lpstr>QUEUE:    </vt:lpstr>
      <vt:lpstr>Representation of Queue (or) Implementation of Queue </vt:lpstr>
      <vt:lpstr>PowerPoint Presentation</vt:lpstr>
      <vt:lpstr>Simple queue mechanism </vt:lpstr>
      <vt:lpstr>1.Queue using Array:     </vt:lpstr>
      <vt:lpstr>1.Queue using Array:     </vt:lpstr>
      <vt:lpstr>Applications of Queue</vt:lpstr>
      <vt:lpstr>Applications of Queue:</vt:lpstr>
      <vt:lpstr>PowerPoint Presentation</vt:lpstr>
      <vt:lpstr>Queue operations using array: </vt:lpstr>
      <vt:lpstr>Queue operations using array: </vt:lpstr>
      <vt:lpstr>Queue operations using array: </vt:lpstr>
      <vt:lpstr>PowerPoint Presentation</vt:lpstr>
      <vt:lpstr>Circular Queue:     </vt:lpstr>
      <vt:lpstr>Circular queue mechanism </vt:lpstr>
      <vt:lpstr>Circular Queue:     </vt:lpstr>
      <vt:lpstr>Operations on Circular queue</vt:lpstr>
      <vt:lpstr>PowerPoint Presentation</vt:lpstr>
      <vt:lpstr>2. Queue using Linked list:</vt:lpstr>
      <vt:lpstr>2. Queue using Linked list:</vt:lpstr>
      <vt:lpstr>Linked list v-Methodology </vt:lpstr>
      <vt:lpstr>Applications of Queue</vt:lpstr>
      <vt:lpstr>Applications of Queue:</vt:lpstr>
      <vt:lpstr>Linked List – Program 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hesham sakr</dc:creator>
  <cp:lastModifiedBy>hesham sakr</cp:lastModifiedBy>
  <cp:revision>9</cp:revision>
  <dcterms:modified xsi:type="dcterms:W3CDTF">2024-11-04T08:53:36Z</dcterms:modified>
</cp:coreProperties>
</file>